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77" r:id="rId3"/>
    <p:sldId id="270" r:id="rId4"/>
    <p:sldId id="269" r:id="rId5"/>
    <p:sldId id="279" r:id="rId6"/>
    <p:sldId id="280" r:id="rId7"/>
    <p:sldId id="282" r:id="rId8"/>
    <p:sldId id="286" r:id="rId9"/>
    <p:sldId id="292" r:id="rId10"/>
    <p:sldId id="283" r:id="rId11"/>
    <p:sldId id="287" r:id="rId12"/>
    <p:sldId id="289" r:id="rId13"/>
    <p:sldId id="290" r:id="rId14"/>
    <p:sldId id="291" r:id="rId15"/>
    <p:sldId id="293" r:id="rId16"/>
    <p:sldId id="297" r:id="rId17"/>
    <p:sldId id="288" r:id="rId18"/>
    <p:sldId id="295" r:id="rId19"/>
    <p:sldId id="298" r:id="rId20"/>
    <p:sldId id="296" r:id="rId21"/>
    <p:sldId id="294" r:id="rId22"/>
    <p:sldId id="284" r:id="rId23"/>
    <p:sldId id="281" r:id="rId24"/>
    <p:sldId id="299" r:id="rId25"/>
    <p:sldId id="285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2D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wmf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jpeg>
</file>

<file path=ppt/media/image32.png>
</file>

<file path=ppt/media/image33.png>
</file>

<file path=ppt/media/image34.gif>
</file>

<file path=ppt/media/image35.png>
</file>

<file path=ppt/media/image36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C2F3F6-ACD7-4D7E-84E9-ABF1A4130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D2187B2-9D82-42E3-B8D4-17AD568F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AFF231B-2E15-4DD9-B743-47B402F8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256D12-9D5C-4DC4-B41E-33715CC4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997418-B818-4E08-A1DB-3820558FC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126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7667CC-38DA-4661-97D6-1F8F1739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DFAFC1B-AEC0-46D7-B8E7-CE5054E52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59433C-7C24-4693-B9CE-268349744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B91A9-FEBB-4FDC-BA1C-94F7165E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8345F7-8792-4A48-A2C2-51F1F9F11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6562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B49B00F-A058-44D9-BF6D-3C95104B81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9975A0E-9F07-47CE-AE69-C6B43BAC7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F83E6F0-4D39-4194-A8DB-954B12032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AAB3F33-C2C8-4200-9EC8-B4AC49030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627BFE0-2827-4E55-AD08-D2B2DAD97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7911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35CAA4-699C-47DC-AD22-5FE974A27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C6A859-609D-43A2-B6FF-6FD6A2ED8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7C14FB1-4B07-4D9D-8A39-529BB69E3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F4B1CC-54F7-4D6D-8613-7EA26081B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E20A5FC-2E43-4C3B-93C1-CC00EACF3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5434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B62CD4-52F4-44E0-BA7C-5F7267DA2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D6FC9F-A60B-4694-809D-590023AC9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814DC5-DB46-4304-B8EE-B3083024A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3BACDD5-CBF9-427A-95A8-8718D8D3A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520B95-9F9C-423C-89EC-5BEE98DBC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42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364388-C46D-46CD-879B-009C21DCA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E2A32F4-3656-498D-AF50-66E450A678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9511CF4-9A81-4E40-896A-A1C3D712E3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BAF8BE5-023E-4AB1-AD73-63B3CF8D0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36CE56-7019-4CE7-99F1-3EEA873D0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1FBBA54-A3F0-488F-BB14-FE1C77318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4185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B86187-3156-4B97-8C20-69FA71C04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5BED9A7-C454-47CD-9BA3-33AC7BF87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43E6003-55A7-4A30-926A-9B0E5EA7B0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41ADBDC-7488-4896-8174-A89147E693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5F5948A-1712-4044-BCEC-1D6277A839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0B4DE2D-432E-4306-A14F-CA68AA65D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27EDD05-046F-4B0F-B89F-C5B4ABCC5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32F31D8-2578-4366-B221-B6F5ECE4A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1264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2B3769-1904-49D3-9ABF-AD8A3A12D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B2CED9E-BC39-4568-A8B7-352553694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A0E5AC8-588F-4EAF-8F0D-F636C110D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0357176-D2BC-4214-8FA1-EF9125EEC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0018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DF3FC31-204F-446D-B46A-DE0C92ECF9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751395" y="6088290"/>
            <a:ext cx="1236414" cy="62090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A1CFA22-5033-400E-9164-93814584C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44" b="26045"/>
          <a:stretch/>
        </p:blipFill>
        <p:spPr>
          <a:xfrm>
            <a:off x="0" y="6088290"/>
            <a:ext cx="1690255" cy="76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060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3AD46C-4B57-4984-89DF-B2183C456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1EDA1C-A37F-4579-A893-426829BEF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1FD6C09-8693-41A2-AAA3-9AC36079A7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E985FBA-DDAD-4859-8390-D19D6A1A6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7CB25A-912A-49A2-B29D-BC86212AC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1BEB02C-71EF-4850-B27F-9EFBE2D85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8289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FF2190-5474-46B7-9CF2-43F4EB1B0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58F5213-257E-42CF-9ACB-45BBBAC6E4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F53447-9D57-4C74-8B0A-35DB8787C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271E349-AA5D-46B6-9D9C-1ED1C1CCC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B6F37E-4910-4210-8B80-6F7540701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2F34F45-2240-4F01-81D3-0F7CF3A30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2166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70889D9-69E8-474A-A4FF-15B67AC86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51253C5-7986-4839-AFF5-8B835CFD5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C65649-A6FC-4897-992B-3D540D7945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7AE63-C79E-4E8D-9760-086520E58B92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9E25F4-0069-43E9-AFC9-0DDFF52906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7192535-BC3F-4E87-AFD0-1FE2C6C8A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AFC03-18FF-401D-AB5D-94D6B6E62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6740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dCyoHAJJbo" TargetMode="External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5E8B8A2-74B2-43C2-8D91-B8F196E54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191594AD-5877-48B0-BE96-CCD1E90532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2D7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863FC00-D520-4E9B-9250-669D64F2C44C}"/>
              </a:ext>
            </a:extLst>
          </p:cNvPr>
          <p:cNvSpPr/>
          <p:nvPr/>
        </p:nvSpPr>
        <p:spPr>
          <a:xfrm>
            <a:off x="985506" y="2797791"/>
            <a:ext cx="3835021" cy="40602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70AC899-BA2A-4A30-94E7-CD6CACB92C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681" y="683402"/>
            <a:ext cx="4101676" cy="2059794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174B93D-96C8-49C1-A9F8-A54EA9AC3DD3}"/>
              </a:ext>
            </a:extLst>
          </p:cNvPr>
          <p:cNvSpPr txBox="1"/>
          <p:nvPr/>
        </p:nvSpPr>
        <p:spPr>
          <a:xfrm>
            <a:off x="981467" y="3355034"/>
            <a:ext cx="38350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rgbClr val="672D79"/>
                </a:solidFill>
                <a:latin typeface="Dosis" panose="02010503020202060003" pitchFamily="50" charset="0"/>
              </a:rPr>
              <a:t>10/12 • 9h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4982E71B-1D2B-4976-9669-E827BA841365}"/>
              </a:ext>
            </a:extLst>
          </p:cNvPr>
          <p:cNvSpPr/>
          <p:nvPr/>
        </p:nvSpPr>
        <p:spPr>
          <a:xfrm>
            <a:off x="5278284" y="3165476"/>
            <a:ext cx="980365" cy="9803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5491B06B-2A9D-4963-BD9A-9C69BB4223A0}"/>
              </a:ext>
            </a:extLst>
          </p:cNvPr>
          <p:cNvSpPr/>
          <p:nvPr/>
        </p:nvSpPr>
        <p:spPr>
          <a:xfrm>
            <a:off x="5306716" y="4341459"/>
            <a:ext cx="980365" cy="9803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DD30FD1A-5110-42E2-BE97-3F3BA70742AE}"/>
              </a:ext>
            </a:extLst>
          </p:cNvPr>
          <p:cNvSpPr/>
          <p:nvPr/>
        </p:nvSpPr>
        <p:spPr>
          <a:xfrm>
            <a:off x="5306716" y="5517442"/>
            <a:ext cx="980365" cy="9803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755E9C9-F63B-4335-92B9-3BD2A7C16C3A}"/>
              </a:ext>
            </a:extLst>
          </p:cNvPr>
          <p:cNvSpPr txBox="1"/>
          <p:nvPr/>
        </p:nvSpPr>
        <p:spPr>
          <a:xfrm>
            <a:off x="6469043" y="5651884"/>
            <a:ext cx="412162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solidFill>
                  <a:schemeClr val="bg1"/>
                </a:solidFill>
                <a:latin typeface="Dosis" panose="02010503020202060003" pitchFamily="50" charset="0"/>
              </a:rPr>
              <a:t>Liderança: comece e por você</a:t>
            </a:r>
          </a:p>
          <a:p>
            <a:pPr>
              <a:spcAft>
                <a:spcPts val="600"/>
              </a:spcAft>
            </a:pPr>
            <a:r>
              <a:rPr lang="pt-BR" dirty="0">
                <a:solidFill>
                  <a:schemeClr val="bg1"/>
                </a:solidFill>
                <a:latin typeface="Dosis" panose="02010503020202060003" pitchFamily="50" charset="0"/>
              </a:rPr>
              <a:t>Thomaz Halter</a:t>
            </a:r>
            <a:endParaRPr lang="pt-BR" i="1" dirty="0">
              <a:solidFill>
                <a:schemeClr val="bg1"/>
              </a:solidFill>
              <a:latin typeface="Dosis" panose="02010503020202060003" pitchFamily="50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4BD2B8B7-9C32-44D9-9D06-9A1F92502153}"/>
              </a:ext>
            </a:extLst>
          </p:cNvPr>
          <p:cNvSpPr txBox="1"/>
          <p:nvPr/>
        </p:nvSpPr>
        <p:spPr>
          <a:xfrm>
            <a:off x="6465526" y="4472918"/>
            <a:ext cx="4440073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solidFill>
                  <a:schemeClr val="bg1"/>
                </a:solidFill>
                <a:latin typeface="Dosis" panose="02010503020202060003" pitchFamily="50" charset="0"/>
              </a:rPr>
              <a:t>Usando Docker no desenvolvimento .NET</a:t>
            </a:r>
          </a:p>
          <a:p>
            <a:pPr>
              <a:spcAft>
                <a:spcPts val="600"/>
              </a:spcAft>
            </a:pPr>
            <a:r>
              <a:rPr lang="pt-BR" dirty="0">
                <a:solidFill>
                  <a:schemeClr val="bg1"/>
                </a:solidFill>
                <a:latin typeface="Dosis" panose="02010503020202060003" pitchFamily="50" charset="0"/>
              </a:rPr>
              <a:t>Marcio </a:t>
            </a:r>
            <a:r>
              <a:rPr lang="pt-BR" dirty="0" err="1">
                <a:solidFill>
                  <a:schemeClr val="bg1"/>
                </a:solidFill>
                <a:latin typeface="Dosis" panose="02010503020202060003" pitchFamily="50" charset="0"/>
              </a:rPr>
              <a:t>Nizzola</a:t>
            </a:r>
            <a:endParaRPr lang="pt-BR" i="1" dirty="0">
              <a:solidFill>
                <a:schemeClr val="bg1"/>
              </a:solidFill>
              <a:latin typeface="Dosis" panose="02010503020202060003" pitchFamily="50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541CAE33-44C5-45BA-A805-A58BE4EB16CC}"/>
              </a:ext>
            </a:extLst>
          </p:cNvPr>
          <p:cNvSpPr txBox="1"/>
          <p:nvPr/>
        </p:nvSpPr>
        <p:spPr>
          <a:xfrm>
            <a:off x="6469249" y="3266802"/>
            <a:ext cx="5451171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solidFill>
                  <a:schemeClr val="bg1"/>
                </a:solidFill>
                <a:latin typeface="Dosis" panose="02010503020202060003" pitchFamily="50" charset="0"/>
              </a:rPr>
              <a:t>Entity Framework: detalhes para começar certo </a:t>
            </a:r>
          </a:p>
          <a:p>
            <a:pPr>
              <a:spcAft>
                <a:spcPts val="600"/>
              </a:spcAft>
            </a:pPr>
            <a:r>
              <a:rPr lang="pt-BR" dirty="0">
                <a:solidFill>
                  <a:schemeClr val="bg1"/>
                </a:solidFill>
                <a:latin typeface="Dosis" panose="02010503020202060003" pitchFamily="50" charset="0"/>
              </a:rPr>
              <a:t>Gustavo Bellini </a:t>
            </a:r>
            <a:r>
              <a:rPr lang="pt-BR" dirty="0" err="1">
                <a:solidFill>
                  <a:schemeClr val="bg1"/>
                </a:solidFill>
                <a:latin typeface="Dosis" panose="02010503020202060003" pitchFamily="50" charset="0"/>
              </a:rPr>
              <a:t>Bigardi</a:t>
            </a:r>
            <a:endParaRPr lang="pt-BR" i="1" dirty="0">
              <a:solidFill>
                <a:schemeClr val="bg1"/>
              </a:solidFill>
              <a:latin typeface="Dosis" panose="02010503020202060003" pitchFamily="50" charset="0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21DF944-DED0-41EA-9DF0-7744286BD03C}"/>
              </a:ext>
            </a:extLst>
          </p:cNvPr>
          <p:cNvSpPr txBox="1"/>
          <p:nvPr/>
        </p:nvSpPr>
        <p:spPr>
          <a:xfrm>
            <a:off x="974643" y="4109346"/>
            <a:ext cx="3835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rgbClr val="672D79"/>
                </a:solidFill>
                <a:latin typeface="Dosis" panose="02010503020202060003" pitchFamily="50" charset="0"/>
              </a:rPr>
              <a:t>Auditório da FATEC</a:t>
            </a:r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B4F573D8-17AC-44F3-9CB3-69D4A97208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91" r="12350"/>
          <a:stretch/>
        </p:blipFill>
        <p:spPr>
          <a:xfrm>
            <a:off x="9194835" y="0"/>
            <a:ext cx="2997165" cy="1478668"/>
          </a:xfrm>
          <a:prstGeom prst="rect">
            <a:avLst/>
          </a:prstGeom>
        </p:spPr>
      </p:pic>
      <p:sp>
        <p:nvSpPr>
          <p:cNvPr id="36" name="Retângulo 35">
            <a:extLst>
              <a:ext uri="{FF2B5EF4-FFF2-40B4-BE49-F238E27FC236}">
                <a16:creationId xmlns:a16="http://schemas.microsoft.com/office/drawing/2014/main" id="{BD94EB45-5D0D-453B-9808-6CB8E1F7CCFB}"/>
              </a:ext>
            </a:extLst>
          </p:cNvPr>
          <p:cNvSpPr/>
          <p:nvPr/>
        </p:nvSpPr>
        <p:spPr>
          <a:xfrm>
            <a:off x="1503202" y="5015813"/>
            <a:ext cx="2830878" cy="1167177"/>
          </a:xfrm>
          <a:prstGeom prst="rect">
            <a:avLst/>
          </a:prstGeom>
          <a:solidFill>
            <a:srgbClr val="672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C80BA4D3-EBC4-4E22-BDCB-ECF60E795331}"/>
              </a:ext>
            </a:extLst>
          </p:cNvPr>
          <p:cNvSpPr txBox="1"/>
          <p:nvPr/>
        </p:nvSpPr>
        <p:spPr>
          <a:xfrm>
            <a:off x="1503202" y="5368568"/>
            <a:ext cx="2830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sz="2600" b="1" dirty="0">
                <a:solidFill>
                  <a:schemeClr val="bg1"/>
                </a:solidFill>
                <a:latin typeface="Dosis" panose="02010503020202060003" pitchFamily="50" charset="0"/>
              </a:rPr>
              <a:t>SEJA BEM-VINDO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6B4B716-FD56-9C74-2F49-D63E93062C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64" t="29964" b="16416"/>
          <a:stretch/>
        </p:blipFill>
        <p:spPr>
          <a:xfrm>
            <a:off x="5352695" y="5524061"/>
            <a:ext cx="906676" cy="925691"/>
          </a:xfrm>
          <a:prstGeom prst="ellipse">
            <a:avLst/>
          </a:prstGeom>
          <a:ln w="63500" cap="rnd">
            <a:solidFill>
              <a:schemeClr val="bg1">
                <a:lumMod val="95000"/>
              </a:schemeClr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EC9CAE58-61DC-EE75-37B9-FC709B8CA94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01" t="471" b="8813"/>
          <a:stretch/>
        </p:blipFill>
        <p:spPr>
          <a:xfrm>
            <a:off x="5314327" y="3188684"/>
            <a:ext cx="902021" cy="933042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B8BA54D3-E47B-0BB4-1B69-542142EB90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392" y="4383226"/>
            <a:ext cx="903555" cy="903555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84887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894887" y="666597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Então vamos ao que interessa !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935776" y="1365405"/>
            <a:ext cx="9089169" cy="3123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Vamos criar uma aplicação onde utilizaremos contêineres rodando no Docker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Teremos uma </a:t>
            </a:r>
            <a:r>
              <a:rPr lang="pt-BR" b="1" dirty="0" err="1">
                <a:latin typeface="Dosis" panose="02010503020202060003" pitchFamily="50" charset="0"/>
              </a:rPr>
              <a:t>WebApi</a:t>
            </a:r>
            <a:r>
              <a:rPr lang="pt-BR" b="1" dirty="0">
                <a:latin typeface="Dosis" panose="02010503020202060003" pitchFamily="50" charset="0"/>
              </a:rPr>
              <a:t> que irá receber uma requisição e </a:t>
            </a:r>
            <a:r>
              <a:rPr lang="pt-BR" b="1" dirty="0" err="1">
                <a:latin typeface="Dosis" panose="02010503020202060003" pitchFamily="50" charset="0"/>
              </a:rPr>
              <a:t>inserí-la</a:t>
            </a:r>
            <a:r>
              <a:rPr lang="pt-BR" b="1" dirty="0">
                <a:latin typeface="Dosis" panose="02010503020202060003" pitchFamily="50" charset="0"/>
              </a:rPr>
              <a:t> numa fila do </a:t>
            </a:r>
            <a:r>
              <a:rPr lang="pt-BR" b="1" dirty="0" err="1">
                <a:latin typeface="Dosis" panose="02010503020202060003" pitchFamily="50" charset="0"/>
              </a:rPr>
              <a:t>RabbitMq</a:t>
            </a:r>
            <a:r>
              <a:rPr lang="pt-BR" b="1" dirty="0">
                <a:latin typeface="Dosis" panose="02010503020202060003" pitchFamily="50" charset="0"/>
              </a:rPr>
              <a:t>.</a:t>
            </a: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Teremos um </a:t>
            </a:r>
            <a:r>
              <a:rPr lang="pt-BR" b="1" dirty="0" err="1">
                <a:latin typeface="Dosis" panose="02010503020202060003" pitchFamily="50" charset="0"/>
              </a:rPr>
              <a:t>Consumer</a:t>
            </a:r>
            <a:r>
              <a:rPr lang="pt-BR" b="1" dirty="0">
                <a:latin typeface="Dosis" panose="02010503020202060003" pitchFamily="50" charset="0"/>
              </a:rPr>
              <a:t> que irá ouvir a fila no </a:t>
            </a:r>
            <a:r>
              <a:rPr lang="pt-BR" b="1" dirty="0" err="1">
                <a:latin typeface="Dosis" panose="02010503020202060003" pitchFamily="50" charset="0"/>
              </a:rPr>
              <a:t>RabbitMq</a:t>
            </a:r>
            <a:r>
              <a:rPr lang="pt-BR" b="1" dirty="0">
                <a:latin typeface="Dosis" panose="02010503020202060003" pitchFamily="50" charset="0"/>
              </a:rPr>
              <a:t> e assim que receber o pedido irá </a:t>
            </a:r>
            <a:r>
              <a:rPr lang="pt-BR" b="1" dirty="0" err="1">
                <a:latin typeface="Dosis" panose="02010503020202060003" pitchFamily="50" charset="0"/>
              </a:rPr>
              <a:t>inserí-lo</a:t>
            </a:r>
            <a:r>
              <a:rPr lang="pt-BR" b="1" dirty="0">
                <a:latin typeface="Dosis" panose="02010503020202060003" pitchFamily="50" charset="0"/>
              </a:rPr>
              <a:t> no banco de dados </a:t>
            </a:r>
            <a:r>
              <a:rPr lang="pt-BR" b="1" dirty="0" err="1">
                <a:latin typeface="Dosis" panose="02010503020202060003" pitchFamily="50" charset="0"/>
              </a:rPr>
              <a:t>Sql</a:t>
            </a:r>
            <a:r>
              <a:rPr lang="pt-BR" b="1" dirty="0">
                <a:latin typeface="Dosis" panose="02010503020202060003" pitchFamily="50" charset="0"/>
              </a:rPr>
              <a:t> Server.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Ok, mas qual o segredo disso?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 err="1">
                <a:latin typeface="Dosis" panose="02010503020202060003" pitchFamily="50" charset="0"/>
              </a:rPr>
              <a:t>WebApi</a:t>
            </a:r>
            <a:r>
              <a:rPr lang="pt-BR" b="1" dirty="0">
                <a:latin typeface="Dosis" panose="02010503020202060003" pitchFamily="50" charset="0"/>
              </a:rPr>
              <a:t> + </a:t>
            </a:r>
            <a:r>
              <a:rPr lang="pt-BR" b="1" dirty="0" err="1">
                <a:latin typeface="Dosis" panose="02010503020202060003" pitchFamily="50" charset="0"/>
              </a:rPr>
              <a:t>Consumer</a:t>
            </a:r>
            <a:r>
              <a:rPr lang="pt-BR" b="1" dirty="0">
                <a:latin typeface="Dosis" panose="02010503020202060003" pitchFamily="50" charset="0"/>
              </a:rPr>
              <a:t> + </a:t>
            </a:r>
            <a:r>
              <a:rPr lang="pt-BR" b="1" dirty="0" err="1">
                <a:latin typeface="Dosis" panose="02010503020202060003" pitchFamily="50" charset="0"/>
              </a:rPr>
              <a:t>Sql</a:t>
            </a:r>
            <a:r>
              <a:rPr lang="pt-BR" b="1" dirty="0">
                <a:latin typeface="Dosis" panose="02010503020202060003" pitchFamily="50" charset="0"/>
              </a:rPr>
              <a:t> Server + </a:t>
            </a:r>
            <a:r>
              <a:rPr lang="pt-BR" b="1" dirty="0" err="1">
                <a:latin typeface="Dosis" panose="02010503020202060003" pitchFamily="50" charset="0"/>
              </a:rPr>
              <a:t>RabbitMq</a:t>
            </a:r>
            <a:r>
              <a:rPr lang="pt-BR" b="1" dirty="0">
                <a:latin typeface="Dosis" panose="02010503020202060003" pitchFamily="50" charset="0"/>
              </a:rPr>
              <a:t> todos rodando no Docker !</a:t>
            </a:r>
          </a:p>
        </p:txBody>
      </p:sp>
      <p:pic>
        <p:nvPicPr>
          <p:cNvPr id="8194" name="Picture 2" descr="SQL Server: Como criar um backup de banco de dados completo">
            <a:extLst>
              <a:ext uri="{FF2B5EF4-FFF2-40B4-BE49-F238E27FC236}">
                <a16:creationId xmlns:a16="http://schemas.microsoft.com/office/drawing/2014/main" id="{86D6FAA4-D6B9-65E2-E3B5-A477401E2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0291" y="5814640"/>
            <a:ext cx="2464293" cy="904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Introdução ao RabbitMQ. Veja nesse artigo uma introdução sobre… | by Thiago  S. Adriano | Medium">
            <a:extLst>
              <a:ext uri="{FF2B5EF4-FFF2-40B4-BE49-F238E27FC236}">
                <a16:creationId xmlns:a16="http://schemas.microsoft.com/office/drawing/2014/main" id="{6FA2F9B4-53BE-5B58-1876-0495FB773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787" y="5934312"/>
            <a:ext cx="2481146" cy="923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235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894887" y="666597"/>
            <a:ext cx="6094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spcAft>
                <a:spcPts val="600"/>
              </a:spcAft>
              <a:defRPr sz="2000" b="1">
                <a:solidFill>
                  <a:srgbClr val="7030A0"/>
                </a:solidFill>
                <a:latin typeface="Dosis" panose="02010503020202060003" pitchFamily="50" charset="0"/>
              </a:defRPr>
            </a:lvl1pPr>
          </a:lstStyle>
          <a:p>
            <a:r>
              <a:rPr lang="pt-BR" dirty="0"/>
              <a:t>Para começar, vamos instalar: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935776" y="1365405"/>
            <a:ext cx="9089169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600"/>
              </a:spcAft>
              <a:buAutoNum type="arabicParenR"/>
            </a:pPr>
            <a:r>
              <a:rPr lang="pt-BR" b="1" dirty="0" err="1">
                <a:latin typeface="Dosis" panose="02010503020202060003" pitchFamily="50" charset="0"/>
              </a:rPr>
              <a:t>RabbitMq</a:t>
            </a:r>
            <a:endParaRPr lang="pt-BR" b="1" dirty="0">
              <a:latin typeface="Dosis" panose="02010503020202060003" pitchFamily="50" charset="0"/>
            </a:endParaRPr>
          </a:p>
          <a:p>
            <a:pPr marL="342900" indent="-342900">
              <a:spcAft>
                <a:spcPts val="600"/>
              </a:spcAft>
              <a:buAutoNum type="arabicParenR"/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Para instalar o </a:t>
            </a:r>
            <a:r>
              <a:rPr lang="pt-BR" b="1" dirty="0" err="1">
                <a:latin typeface="Dosis" panose="02010503020202060003" pitchFamily="50" charset="0"/>
              </a:rPr>
              <a:t>RabbbitMq</a:t>
            </a:r>
            <a:r>
              <a:rPr lang="pt-BR" b="1" dirty="0">
                <a:latin typeface="Dosis" panose="02010503020202060003" pitchFamily="50" charset="0"/>
              </a:rPr>
              <a:t>, iremos executar o comando abaixo, quer irá baixar e instanciar um contêiner para utilizarmos:</a:t>
            </a:r>
          </a:p>
          <a:p>
            <a:pPr>
              <a:spcAft>
                <a:spcPts val="600"/>
              </a:spcAft>
            </a:pPr>
            <a:r>
              <a:rPr lang="pt-BR" b="1" dirty="0" err="1">
                <a:latin typeface="Dosis" panose="02010503020202060003" pitchFamily="50" charset="0"/>
              </a:rPr>
              <a:t>docker</a:t>
            </a:r>
            <a:r>
              <a:rPr lang="pt-BR" b="1" dirty="0">
                <a:latin typeface="Dosis" panose="02010503020202060003" pitchFamily="50" charset="0"/>
              </a:rPr>
              <a:t> </a:t>
            </a:r>
            <a:r>
              <a:rPr lang="pt-BR" b="1" dirty="0" err="1">
                <a:latin typeface="Dosis" panose="02010503020202060003" pitchFamily="50" charset="0"/>
              </a:rPr>
              <a:t>run</a:t>
            </a:r>
            <a:r>
              <a:rPr lang="pt-BR" b="1" dirty="0">
                <a:latin typeface="Dosis" panose="02010503020202060003" pitchFamily="50" charset="0"/>
              </a:rPr>
              <a:t> -d — </a:t>
            </a:r>
            <a:r>
              <a:rPr lang="pt-BR" b="1" dirty="0" err="1">
                <a:latin typeface="Dosis" panose="02010503020202060003" pitchFamily="50" charset="0"/>
              </a:rPr>
              <a:t>hostname</a:t>
            </a:r>
            <a:r>
              <a:rPr lang="pt-BR" b="1" dirty="0">
                <a:latin typeface="Dosis" panose="02010503020202060003" pitchFamily="50" charset="0"/>
              </a:rPr>
              <a:t> </a:t>
            </a:r>
            <a:r>
              <a:rPr lang="pt-BR" b="1" dirty="0" err="1">
                <a:latin typeface="Dosis" panose="02010503020202060003" pitchFamily="50" charset="0"/>
              </a:rPr>
              <a:t>my-rabbit</a:t>
            </a:r>
            <a:r>
              <a:rPr lang="pt-BR" b="1" dirty="0">
                <a:latin typeface="Dosis" panose="02010503020202060003" pitchFamily="50" charset="0"/>
              </a:rPr>
              <a:t> — </a:t>
            </a:r>
            <a:r>
              <a:rPr lang="pt-BR" b="1" dirty="0" err="1">
                <a:latin typeface="Dosis" panose="02010503020202060003" pitchFamily="50" charset="0"/>
              </a:rPr>
              <a:t>name</a:t>
            </a:r>
            <a:r>
              <a:rPr lang="pt-BR" b="1" dirty="0">
                <a:latin typeface="Dosis" panose="02010503020202060003" pitchFamily="50" charset="0"/>
              </a:rPr>
              <a:t> rabbit13 -p 8080:15672 -p 5672:5672 -p 25676:25676 rabbitmq:3-management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 marL="342900" indent="-342900">
              <a:spcAft>
                <a:spcPts val="600"/>
              </a:spcAft>
              <a:buAutoNum type="arabicParenR"/>
            </a:pPr>
            <a:r>
              <a:rPr lang="pt-BR" b="1" dirty="0">
                <a:latin typeface="Dosis" panose="02010503020202060003" pitchFamily="50" charset="0"/>
              </a:rPr>
              <a:t>Microsoft </a:t>
            </a:r>
            <a:r>
              <a:rPr lang="pt-BR" b="1" dirty="0" err="1">
                <a:latin typeface="Dosis" panose="02010503020202060003" pitchFamily="50" charset="0"/>
              </a:rPr>
              <a:t>Sql</a:t>
            </a:r>
            <a:r>
              <a:rPr lang="pt-BR" b="1" dirty="0">
                <a:latin typeface="Dosis" panose="02010503020202060003" pitchFamily="50" charset="0"/>
              </a:rPr>
              <a:t> Server</a:t>
            </a:r>
          </a:p>
          <a:p>
            <a:pPr marL="342900" indent="-342900">
              <a:spcAft>
                <a:spcPts val="600"/>
              </a:spcAft>
              <a:buAutoNum type="arabicParenR"/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 err="1">
                <a:latin typeface="Dosis" panose="02010503020202060003" pitchFamily="50" charset="0"/>
              </a:rPr>
              <a:t>docker</a:t>
            </a:r>
            <a:r>
              <a:rPr lang="pt-BR" b="1" dirty="0">
                <a:latin typeface="Dosis" panose="02010503020202060003" pitchFamily="50" charset="0"/>
              </a:rPr>
              <a:t> </a:t>
            </a:r>
            <a:r>
              <a:rPr lang="pt-BR" b="1" dirty="0" err="1">
                <a:latin typeface="Dosis" panose="02010503020202060003" pitchFamily="50" charset="0"/>
              </a:rPr>
              <a:t>run</a:t>
            </a:r>
            <a:r>
              <a:rPr lang="pt-BR" b="1" dirty="0">
                <a:latin typeface="Dosis" panose="02010503020202060003" pitchFamily="50" charset="0"/>
              </a:rPr>
              <a:t> -e "ACCEPT_EULA=Y" -e "SA_PASSWORD=123mudar" -p 1433:1433 --</a:t>
            </a:r>
            <a:r>
              <a:rPr lang="pt-BR" b="1" dirty="0" err="1">
                <a:latin typeface="Dosis" panose="02010503020202060003" pitchFamily="50" charset="0"/>
              </a:rPr>
              <a:t>name</a:t>
            </a:r>
            <a:r>
              <a:rPr lang="pt-BR" b="1" dirty="0">
                <a:latin typeface="Dosis" panose="02010503020202060003" pitchFamily="50" charset="0"/>
              </a:rPr>
              <a:t> sql1 -d mcr.microsoft.com/</a:t>
            </a:r>
            <a:r>
              <a:rPr lang="pt-BR" b="1" dirty="0" err="1">
                <a:latin typeface="Dosis" panose="02010503020202060003" pitchFamily="50" charset="0"/>
              </a:rPr>
              <a:t>mssql</a:t>
            </a:r>
            <a:r>
              <a:rPr lang="pt-BR" b="1" dirty="0">
                <a:latin typeface="Dosis" panose="02010503020202060003" pitchFamily="50" charset="0"/>
              </a:rPr>
              <a:t>/server:2019-GA-ubuntu-16.04</a:t>
            </a:r>
          </a:p>
        </p:txBody>
      </p:sp>
      <p:pic>
        <p:nvPicPr>
          <p:cNvPr id="8194" name="Picture 2" descr="SQL Server: Como criar um backup de banco de dados completo">
            <a:extLst>
              <a:ext uri="{FF2B5EF4-FFF2-40B4-BE49-F238E27FC236}">
                <a16:creationId xmlns:a16="http://schemas.microsoft.com/office/drawing/2014/main" id="{86D6FAA4-D6B9-65E2-E3B5-A477401E2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520" y="3429000"/>
            <a:ext cx="2464293" cy="904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Introdução ao RabbitMQ. Veja nesse artigo uma introdução sobre… | by Thiago  S. Adriano | Medium">
            <a:extLst>
              <a:ext uri="{FF2B5EF4-FFF2-40B4-BE49-F238E27FC236}">
                <a16:creationId xmlns:a16="http://schemas.microsoft.com/office/drawing/2014/main" id="{6FA2F9B4-53BE-5B58-1876-0495FB773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273" y="1035929"/>
            <a:ext cx="2481146" cy="923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411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935776" y="377230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Então vamos ao que interessa !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935776" y="971866"/>
            <a:ext cx="9041601" cy="276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Vamos então ao .NET ver como ficou estruturada a aplicação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Foi criada uma API, para recepção de pedidos, que insere diretamente no </a:t>
            </a:r>
            <a:r>
              <a:rPr lang="pt-BR" b="1" dirty="0" err="1">
                <a:latin typeface="Dosis" panose="02010503020202060003" pitchFamily="50" charset="0"/>
              </a:rPr>
              <a:t>RabbitMq</a:t>
            </a: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Foi criado um </a:t>
            </a:r>
            <a:r>
              <a:rPr lang="pt-BR" b="1" dirty="0" err="1">
                <a:latin typeface="Dosis" panose="02010503020202060003" pitchFamily="50" charset="0"/>
              </a:rPr>
              <a:t>Consumer</a:t>
            </a:r>
            <a:r>
              <a:rPr lang="pt-BR" b="1" dirty="0">
                <a:latin typeface="Dosis" panose="02010503020202060003" pitchFamily="50" charset="0"/>
              </a:rPr>
              <a:t>, que lê o Rabbit </a:t>
            </a:r>
            <a:r>
              <a:rPr lang="pt-BR" b="1" dirty="0" err="1">
                <a:latin typeface="Dosis" panose="02010503020202060003" pitchFamily="50" charset="0"/>
              </a:rPr>
              <a:t>Mq</a:t>
            </a:r>
            <a:r>
              <a:rPr lang="pt-BR" b="1" dirty="0">
                <a:latin typeface="Dosis" panose="02010503020202060003" pitchFamily="50" charset="0"/>
              </a:rPr>
              <a:t>, e insere no banco de dados os pedidos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 err="1">
                <a:latin typeface="Dosis" panose="02010503020202060003" pitchFamily="50" charset="0"/>
              </a:rPr>
              <a:t>Obs</a:t>
            </a:r>
            <a:r>
              <a:rPr lang="pt-BR" b="1" dirty="0">
                <a:latin typeface="Dosis" panose="02010503020202060003" pitchFamily="50" charset="0"/>
              </a:rPr>
              <a:t>: estes serão partes de um projeto maior, que terá </a:t>
            </a:r>
            <a:r>
              <a:rPr lang="pt-BR" b="1" dirty="0" err="1">
                <a:latin typeface="Dosis" panose="02010503020202060003" pitchFamily="50" charset="0"/>
              </a:rPr>
              <a:t>consumers</a:t>
            </a:r>
            <a:r>
              <a:rPr lang="pt-BR" b="1" dirty="0">
                <a:latin typeface="Dosis" panose="02010503020202060003" pitchFamily="50" charset="0"/>
              </a:rPr>
              <a:t> de pagamento, envio de e-mails quando alterados status, etc. (acompanhem minhas postagens futuras)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734BDC0-4878-B300-0194-33BCCBA82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503" y="4000184"/>
            <a:ext cx="3133725" cy="1885950"/>
          </a:xfrm>
          <a:prstGeom prst="rect">
            <a:avLst/>
          </a:prstGeom>
        </p:spPr>
      </p:pic>
      <p:pic>
        <p:nvPicPr>
          <p:cNvPr id="4100" name="Picture 4" descr="New OFFICIAL .NET 7 Features Released (Now FASTER and LIGHTER⚡)">
            <a:extLst>
              <a:ext uri="{FF2B5EF4-FFF2-40B4-BE49-F238E27FC236}">
                <a16:creationId xmlns:a16="http://schemas.microsoft.com/office/drawing/2014/main" id="{D1F30EB5-5395-7ECC-C826-16A821886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1073" y="4000184"/>
            <a:ext cx="2428875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821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894887" y="332059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spcAft>
                <a:spcPts val="600"/>
              </a:spcAft>
              <a:defRPr sz="2000" b="1">
                <a:solidFill>
                  <a:srgbClr val="7030A0"/>
                </a:solidFill>
                <a:latin typeface="Dosis" panose="02010503020202060003" pitchFamily="50" charset="0"/>
              </a:defRPr>
            </a:lvl1pPr>
          </a:lstStyle>
          <a:p>
            <a:r>
              <a:rPr lang="pt-BR" dirty="0"/>
              <a:t>O que é o </a:t>
            </a:r>
            <a:r>
              <a:rPr lang="pt-BR" dirty="0" err="1"/>
              <a:t>DockerFile</a:t>
            </a:r>
            <a:r>
              <a:rPr lang="pt-BR" dirty="0"/>
              <a:t> 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935776" y="1019722"/>
            <a:ext cx="10986148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Para podermos gerar a nossa imagem, com a aplicação .NET iremos utilizar um imagem disponibilizada pela Microsoft para servir de base, e nela será incorporada a publicação da nossa aplicação.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O </a:t>
            </a:r>
            <a:r>
              <a:rPr lang="pt-BR" b="1" dirty="0" err="1">
                <a:latin typeface="Dosis" panose="02010503020202060003" pitchFamily="50" charset="0"/>
              </a:rPr>
              <a:t>Dockerfile</a:t>
            </a:r>
            <a:r>
              <a:rPr lang="pt-BR" b="1" dirty="0">
                <a:latin typeface="Dosis" panose="02010503020202060003" pitchFamily="50" charset="0"/>
              </a:rPr>
              <a:t>, é um arquivo com as </a:t>
            </a:r>
            <a:r>
              <a:rPr lang="pt-BR" b="1" dirty="0" err="1">
                <a:latin typeface="Dosis" panose="02010503020202060003" pitchFamily="50" charset="0"/>
              </a:rPr>
              <a:t>intruções</a:t>
            </a:r>
            <a:r>
              <a:rPr lang="pt-BR" b="1" dirty="0">
                <a:latin typeface="Dosis" panose="02010503020202060003" pitchFamily="50" charset="0"/>
              </a:rPr>
              <a:t> para que o Docker possa realizar o Build da nossa aplicação, inserindo os binários dentro da imagem para que possamos criar as suas instâncias.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Podemos construí-lo manualmente, ou utilizar o Visual Studio para cria-lo para nós.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472B7C7-2B01-53C4-C23D-E7B5D5D77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943" y="3550999"/>
            <a:ext cx="6020640" cy="3077004"/>
          </a:xfrm>
          <a:prstGeom prst="rect">
            <a:avLst/>
          </a:prstGeom>
        </p:spPr>
      </p:pic>
      <p:pic>
        <p:nvPicPr>
          <p:cNvPr id="6" name="Picture 2" descr="Docker Logo and symbol, meaning, history, PNG, brand">
            <a:extLst>
              <a:ext uri="{FF2B5EF4-FFF2-40B4-BE49-F238E27FC236}">
                <a16:creationId xmlns:a16="http://schemas.microsoft.com/office/drawing/2014/main" id="{01CE0902-30C3-8D20-0729-29692BFED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9336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9EDA058-7237-DFF1-8D8E-62B083EA3062}"/>
              </a:ext>
            </a:extLst>
          </p:cNvPr>
          <p:cNvSpPr txBox="1"/>
          <p:nvPr/>
        </p:nvSpPr>
        <p:spPr>
          <a:xfrm>
            <a:off x="894887" y="332059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spcAft>
                <a:spcPts val="600"/>
              </a:spcAft>
              <a:defRPr sz="2000" b="1">
                <a:solidFill>
                  <a:srgbClr val="7030A0"/>
                </a:solidFill>
                <a:latin typeface="Dosis" panose="02010503020202060003" pitchFamily="50" charset="0"/>
              </a:defRPr>
            </a:lvl1pPr>
          </a:lstStyle>
          <a:p>
            <a:r>
              <a:rPr lang="pt-BR" dirty="0"/>
              <a:t>O que é o </a:t>
            </a:r>
            <a:r>
              <a:rPr lang="pt-BR" dirty="0" err="1"/>
              <a:t>DockerFile</a:t>
            </a:r>
            <a:r>
              <a:rPr lang="pt-BR" dirty="0"/>
              <a:t> ?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C65E5E1-6BB1-42AA-E1EB-1028D6BE9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451" y="1501659"/>
            <a:ext cx="9221487" cy="4753638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BE7208FB-8933-A95D-ADC0-CF67DFE81BDA}"/>
              </a:ext>
            </a:extLst>
          </p:cNvPr>
          <p:cNvSpPr txBox="1"/>
          <p:nvPr/>
        </p:nvSpPr>
        <p:spPr>
          <a:xfrm>
            <a:off x="935776" y="1019722"/>
            <a:ext cx="109861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Este é o </a:t>
            </a:r>
            <a:r>
              <a:rPr lang="pt-BR" b="1" dirty="0" err="1">
                <a:latin typeface="Dosis" panose="02010503020202060003" pitchFamily="50" charset="0"/>
              </a:rPr>
              <a:t>DockerFile</a:t>
            </a:r>
            <a:r>
              <a:rPr lang="pt-BR" b="1" dirty="0">
                <a:latin typeface="Dosis" panose="02010503020202060003" pitchFamily="50" charset="0"/>
              </a:rPr>
              <a:t> gerado automaticamente pelo Visual Studio</a:t>
            </a:r>
          </a:p>
        </p:txBody>
      </p:sp>
      <p:pic>
        <p:nvPicPr>
          <p:cNvPr id="10" name="Picture 2" descr="Docker Logo and symbol, meaning, history, PNG, brand">
            <a:extLst>
              <a:ext uri="{FF2B5EF4-FFF2-40B4-BE49-F238E27FC236}">
                <a16:creationId xmlns:a16="http://schemas.microsoft.com/office/drawing/2014/main" id="{1E0CB4B4-4BBE-476B-C39D-ECBEE1054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540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9EDA058-7237-DFF1-8D8E-62B083EA3062}"/>
              </a:ext>
            </a:extLst>
          </p:cNvPr>
          <p:cNvSpPr txBox="1"/>
          <p:nvPr/>
        </p:nvSpPr>
        <p:spPr>
          <a:xfrm>
            <a:off x="894887" y="332059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spcAft>
                <a:spcPts val="600"/>
              </a:spcAft>
              <a:defRPr sz="2000" b="1">
                <a:solidFill>
                  <a:srgbClr val="7030A0"/>
                </a:solidFill>
                <a:latin typeface="Dosis" panose="02010503020202060003" pitchFamily="50" charset="0"/>
              </a:defRPr>
            </a:lvl1pPr>
          </a:lstStyle>
          <a:p>
            <a:r>
              <a:rPr lang="pt-BR" dirty="0"/>
              <a:t>E depois, o que faço com o </a:t>
            </a:r>
            <a:r>
              <a:rPr lang="pt-BR" dirty="0" err="1"/>
              <a:t>DockerFile</a:t>
            </a:r>
            <a:r>
              <a:rPr lang="pt-BR" dirty="0"/>
              <a:t> ?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E7208FB-8933-A95D-ADC0-CF67DFE81BDA}"/>
              </a:ext>
            </a:extLst>
          </p:cNvPr>
          <p:cNvSpPr txBox="1"/>
          <p:nvPr/>
        </p:nvSpPr>
        <p:spPr>
          <a:xfrm>
            <a:off x="935776" y="1019722"/>
            <a:ext cx="10986148" cy="4816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Podemos criar a imagem via linha de comando e depois utilizar a imagem para criar contêineres.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Para criar a imagem, utilizamos o comando abaixo, dentro da pasta do projeto (</a:t>
            </a:r>
            <a:r>
              <a:rPr lang="pt-BR" b="1" dirty="0" err="1">
                <a:latin typeface="Dosis" panose="02010503020202060003" pitchFamily="50" charset="0"/>
              </a:rPr>
              <a:t>csproj</a:t>
            </a:r>
            <a:r>
              <a:rPr lang="pt-BR" b="1" dirty="0">
                <a:latin typeface="Dosis" panose="02010503020202060003" pitchFamily="50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pt-BR" b="1" dirty="0" err="1">
                <a:solidFill>
                  <a:srgbClr val="7030A0"/>
                </a:solidFill>
                <a:latin typeface="Dosis" panose="02010503020202060003" pitchFamily="50" charset="0"/>
              </a:rPr>
              <a:t>docker</a:t>
            </a:r>
            <a:r>
              <a:rPr lang="pt-BR" b="1" dirty="0">
                <a:solidFill>
                  <a:srgbClr val="7030A0"/>
                </a:solidFill>
                <a:latin typeface="Dosis" panose="02010503020202060003" pitchFamily="50" charset="0"/>
              </a:rPr>
              <a:t> build -t meetup8api -f </a:t>
            </a:r>
            <a:r>
              <a:rPr lang="pt-BR" b="1" dirty="0" err="1">
                <a:solidFill>
                  <a:srgbClr val="7030A0"/>
                </a:solidFill>
                <a:latin typeface="Dosis" panose="02010503020202060003" pitchFamily="50" charset="0"/>
              </a:rPr>
              <a:t>Dockerfile</a:t>
            </a:r>
            <a:r>
              <a:rPr lang="pt-BR" b="1" dirty="0">
                <a:solidFill>
                  <a:srgbClr val="7030A0"/>
                </a:solidFill>
                <a:latin typeface="Dosis" panose="02010503020202060003" pitchFamily="50" charset="0"/>
              </a:rPr>
              <a:t> ..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E para criar um contêiner a partir dela:</a:t>
            </a:r>
          </a:p>
          <a:p>
            <a:pPr>
              <a:spcAft>
                <a:spcPts val="600"/>
              </a:spcAft>
            </a:pPr>
            <a:r>
              <a:rPr lang="en-US" b="1" dirty="0">
                <a:solidFill>
                  <a:srgbClr val="7030A0"/>
                </a:solidFill>
                <a:latin typeface="Dosis" panose="02010503020202060003" pitchFamily="50" charset="0"/>
              </a:rPr>
              <a:t>docker run –d -p 5001:80 -e ASPNETCORE_ENVIRONMENT=Development meetup8api --name meetup8api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Veja que especificamos –p 5001:80, o que é isso? É o redirecionamento da porta onde é executada a aplicação, para que ela seja disponibilizada para nosso uso na porta 5001.</a:t>
            </a:r>
          </a:p>
          <a:p>
            <a:pPr>
              <a:spcAft>
                <a:spcPts val="600"/>
              </a:spcAft>
            </a:pPr>
            <a:endParaRPr lang="pt-BR" b="1" dirty="0">
              <a:solidFill>
                <a:srgbClr val="7030A0"/>
              </a:solidFill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solidFill>
                  <a:srgbClr val="7030A0"/>
                </a:solidFill>
                <a:latin typeface="Dosis" panose="02010503020202060003" pitchFamily="50" charset="0"/>
              </a:rPr>
              <a:t>Ou senão, o Visual Studio cuida de gerenciar a sua execução conforme testamos a aplicação, além de também fazer o build de uma nova imagem e iniciar e fechar a sua execução no Docker !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</p:txBody>
      </p:sp>
      <p:pic>
        <p:nvPicPr>
          <p:cNvPr id="2" name="Picture 2" descr="Docker Logo and symbol, meaning, history, PNG, brand">
            <a:extLst>
              <a:ext uri="{FF2B5EF4-FFF2-40B4-BE49-F238E27FC236}">
                <a16:creationId xmlns:a16="http://schemas.microsoft.com/office/drawing/2014/main" id="{AFDEA925-A969-424B-AF3E-29ED59187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13DA61A-3FEF-62E6-BC74-7D5E43546E28}"/>
              </a:ext>
            </a:extLst>
          </p:cNvPr>
          <p:cNvSpPr txBox="1"/>
          <p:nvPr/>
        </p:nvSpPr>
        <p:spPr>
          <a:xfrm>
            <a:off x="1996068" y="5957092"/>
            <a:ext cx="61108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(por isso que programador .NET começa a gostar da plataforma do Visual Studio....)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CD6D2B5-ABBB-0E10-9E8D-A84BF8817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936" y="5623915"/>
            <a:ext cx="1162050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17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935776" y="377230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Como ficaram os contêineres?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935776" y="971866"/>
            <a:ext cx="9089169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Podemos ver de duas formas, via linha de comando, ou com o Docker Desktop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Digitando: </a:t>
            </a:r>
            <a:r>
              <a:rPr lang="pt-BR" b="1" dirty="0" err="1">
                <a:solidFill>
                  <a:srgbClr val="7030A0"/>
                </a:solidFill>
                <a:latin typeface="Dosis" panose="02010503020202060003" pitchFamily="50" charset="0"/>
              </a:rPr>
              <a:t>docker</a:t>
            </a:r>
            <a:r>
              <a:rPr lang="pt-BR" b="1" dirty="0">
                <a:solidFill>
                  <a:srgbClr val="7030A0"/>
                </a:solidFill>
                <a:latin typeface="Dosis" panose="02010503020202060003" pitchFamily="50" charset="0"/>
              </a:rPr>
              <a:t> </a:t>
            </a:r>
            <a:r>
              <a:rPr lang="pt-BR" b="1" dirty="0" err="1">
                <a:solidFill>
                  <a:srgbClr val="7030A0"/>
                </a:solidFill>
                <a:latin typeface="Dosis" panose="02010503020202060003" pitchFamily="50" charset="0"/>
              </a:rPr>
              <a:t>ps</a:t>
            </a:r>
            <a:r>
              <a:rPr lang="pt-BR" b="1" dirty="0">
                <a:solidFill>
                  <a:srgbClr val="7030A0"/>
                </a:solidFill>
                <a:latin typeface="Dosis" panose="02010503020202060003" pitchFamily="50" charset="0"/>
              </a:rPr>
              <a:t> –a </a:t>
            </a: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Podemos listar todos os contêineres da nossa instalação do </a:t>
            </a:r>
            <a:r>
              <a:rPr lang="pt-BR" b="1" dirty="0" err="1">
                <a:latin typeface="Dosis" panose="02010503020202060003" pitchFamily="50" charset="0"/>
              </a:rPr>
              <a:t>docker</a:t>
            </a:r>
            <a:r>
              <a:rPr lang="pt-BR" b="1" dirty="0">
                <a:latin typeface="Dosis" panose="02010503020202060003" pitchFamily="50" charset="0"/>
              </a:rPr>
              <a:t>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Ou visualizar na tela 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9E4AA7B-29BD-72AA-FA43-7CF6861D0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776" y="3190874"/>
            <a:ext cx="8437945" cy="354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636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776751" y="350916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Como isso funciona no Visual Studio 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776751" y="791646"/>
            <a:ext cx="9089169" cy="276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Depois de criado o projeto com um </a:t>
            </a:r>
            <a:r>
              <a:rPr lang="pt-BR" b="1" dirty="0" err="1">
                <a:latin typeface="Dosis" panose="02010503020202060003" pitchFamily="50" charset="0"/>
              </a:rPr>
              <a:t>Dockerfile</a:t>
            </a:r>
            <a:r>
              <a:rPr lang="pt-BR" b="1" dirty="0">
                <a:latin typeface="Dosis" panose="02010503020202060003" pitchFamily="50" charset="0"/>
              </a:rPr>
              <a:t> em sua pasta é possível executar diretamente no Visual Studio, inclusive fazer Debug da aplicação com breakpoints e tudo mais.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 err="1">
                <a:latin typeface="Dosis" panose="02010503020202060003" pitchFamily="50" charset="0"/>
              </a:rPr>
              <a:t>Setando</a:t>
            </a:r>
            <a:r>
              <a:rPr lang="pt-BR" b="1" dirty="0">
                <a:latin typeface="Dosis" panose="02010503020202060003" pitchFamily="50" charset="0"/>
              </a:rPr>
              <a:t> no </a:t>
            </a:r>
            <a:r>
              <a:rPr lang="pt-BR" b="1" dirty="0" err="1">
                <a:latin typeface="Dosis" panose="02010503020202060003" pitchFamily="50" charset="0"/>
              </a:rPr>
              <a:t>toolbok</a:t>
            </a:r>
            <a:r>
              <a:rPr lang="pt-BR" b="1" dirty="0">
                <a:latin typeface="Dosis" panose="02010503020202060003" pitchFamily="50" charset="0"/>
              </a:rPr>
              <a:t> para que a aplicação</a:t>
            </a: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Inicialize utilizando Docker !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Abaixo poderá ver que uma tela irá aparecer</a:t>
            </a: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Durante a execução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28EA2E9-1F9D-FBE5-4D43-F268F286A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8274" y="1897435"/>
            <a:ext cx="6276975" cy="25146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00D9B80-AF2B-4480-F111-287E616A7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887" y="3587514"/>
            <a:ext cx="8052343" cy="249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794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894887" y="432565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Docker </a:t>
            </a:r>
            <a:r>
              <a:rPr lang="pt-BR" sz="2000" b="1" dirty="0" err="1">
                <a:solidFill>
                  <a:srgbClr val="7030A0"/>
                </a:solidFill>
                <a:latin typeface="Dosis" panose="02010503020202060003" pitchFamily="50" charset="0"/>
              </a:rPr>
              <a:t>Compose</a:t>
            </a: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 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935777" y="1365405"/>
            <a:ext cx="4990462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É um serviço do próprio Docker que permite criarmos diversos contêineres simultaneamente, o que elimina o trabalho manual de criarmos um a um, facilitando o </a:t>
            </a:r>
            <a:r>
              <a:rPr lang="pt-BR" b="1" dirty="0" err="1">
                <a:latin typeface="Dosis" panose="02010503020202060003" pitchFamily="50" charset="0"/>
              </a:rPr>
              <a:t>deploy</a:t>
            </a:r>
            <a:r>
              <a:rPr lang="pt-BR" b="1" dirty="0">
                <a:latin typeface="Dosis" panose="02010503020202060003" pitchFamily="50" charset="0"/>
              </a:rPr>
              <a:t> da aplicação em múltiplos ambientes.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O Docker </a:t>
            </a:r>
            <a:r>
              <a:rPr lang="pt-BR" b="1" dirty="0" err="1">
                <a:latin typeface="Dosis" panose="02010503020202060003" pitchFamily="50" charset="0"/>
              </a:rPr>
              <a:t>Compose</a:t>
            </a:r>
            <a:r>
              <a:rPr lang="pt-BR" b="1" dirty="0">
                <a:latin typeface="Dosis" panose="02010503020202060003" pitchFamily="50" charset="0"/>
              </a:rPr>
              <a:t> é parte da aplicação instalado durante a instalação do Docker Desktop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As versões mais atuais do Visual Studio dão suporte à orquestração de Contêineres com Docker </a:t>
            </a:r>
            <a:r>
              <a:rPr lang="pt-BR" b="1" dirty="0" err="1">
                <a:latin typeface="Dosis" panose="02010503020202060003" pitchFamily="50" charset="0"/>
              </a:rPr>
              <a:t>Compose</a:t>
            </a:r>
            <a:endParaRPr lang="pt-BR" b="1" dirty="0">
              <a:latin typeface="Dosis" panose="02010503020202060003" pitchFamily="50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37B9A8B-463C-4E0E-C733-47464158B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744" y="1564405"/>
            <a:ext cx="5124450" cy="333375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759304C-761D-A2CA-5062-E5BA6B278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719" y="5132917"/>
            <a:ext cx="6848475" cy="8382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0ADBBF08-AD63-52FA-6A54-AF1DBDF911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982" y="5409142"/>
            <a:ext cx="2847975" cy="561975"/>
          </a:xfrm>
          <a:prstGeom prst="rect">
            <a:avLst/>
          </a:prstGeom>
        </p:spPr>
      </p:pic>
      <p:pic>
        <p:nvPicPr>
          <p:cNvPr id="10" name="Picture 2" descr="Docker Logo and symbol, meaning, history, PNG, brand">
            <a:extLst>
              <a:ext uri="{FF2B5EF4-FFF2-40B4-BE49-F238E27FC236}">
                <a16:creationId xmlns:a16="http://schemas.microsoft.com/office/drawing/2014/main" id="{D29F905C-E142-39E7-DF6C-8CB99043E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531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935776" y="377230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Então vamos ao que interessa !</a:t>
            </a:r>
          </a:p>
        </p:txBody>
      </p:sp>
      <p:pic>
        <p:nvPicPr>
          <p:cNvPr id="4098" name="Picture 2" descr="Meme Diabo Santa Claus vs. The Devil - Meme Generator - Funny Memes Maker">
            <a:extLst>
              <a:ext uri="{FF2B5EF4-FFF2-40B4-BE49-F238E27FC236}">
                <a16:creationId xmlns:a16="http://schemas.microsoft.com/office/drawing/2014/main" id="{FE4FA85D-00A3-F139-8F1B-11A92FE89B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846" y="1772115"/>
            <a:ext cx="3342578" cy="3342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6B00E41-3495-CE97-06EC-6D2F651786EA}"/>
              </a:ext>
            </a:extLst>
          </p:cNvPr>
          <p:cNvSpPr txBox="1"/>
          <p:nvPr/>
        </p:nvSpPr>
        <p:spPr>
          <a:xfrm>
            <a:off x="4507415" y="725675"/>
            <a:ext cx="29615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800" b="1" dirty="0">
                <a:solidFill>
                  <a:srgbClr val="7030A0"/>
                </a:solidFill>
                <a:latin typeface="Dosis" panose="02010503020202060003" pitchFamily="50" charset="0"/>
              </a:rPr>
              <a:t>FINALMENTE !!!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AC33C29-2CCA-5A7F-1123-9A040B1A4CD3}"/>
              </a:ext>
            </a:extLst>
          </p:cNvPr>
          <p:cNvSpPr txBox="1"/>
          <p:nvPr/>
        </p:nvSpPr>
        <p:spPr>
          <a:xfrm>
            <a:off x="3321668" y="5347495"/>
            <a:ext cx="50640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800" b="1" dirty="0">
                <a:solidFill>
                  <a:srgbClr val="7030A0"/>
                </a:solidFill>
                <a:latin typeface="Dosis" panose="02010503020202060003" pitchFamily="50" charset="0"/>
                <a:hlinkClick r:id="rId3"/>
              </a:rPr>
              <a:t>https://youtu.be/XdCyoHAJJbo</a:t>
            </a:r>
            <a:endParaRPr lang="pt-BR" sz="2800" b="1" dirty="0">
              <a:solidFill>
                <a:srgbClr val="7030A0"/>
              </a:solidFill>
              <a:latin typeface="Dosis" panose="02010503020202060003" pitchFamily="50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57214FA-4685-0543-3AE4-A3F8609C9E1A}"/>
              </a:ext>
            </a:extLst>
          </p:cNvPr>
          <p:cNvSpPr txBox="1"/>
          <p:nvPr/>
        </p:nvSpPr>
        <p:spPr>
          <a:xfrm>
            <a:off x="5104937" y="1134065"/>
            <a:ext cx="222048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800" b="1" dirty="0">
                <a:solidFill>
                  <a:srgbClr val="7030A0"/>
                </a:solidFill>
                <a:latin typeface="Dosis" panose="02010503020202060003" pitchFamily="50" charset="0"/>
              </a:rPr>
              <a:t>DEMO !!</a:t>
            </a:r>
          </a:p>
        </p:txBody>
      </p:sp>
    </p:spTree>
    <p:extLst>
      <p:ext uri="{BB962C8B-B14F-4D97-AF65-F5344CB8AC3E}">
        <p14:creationId xmlns:p14="http://schemas.microsoft.com/office/powerpoint/2010/main" val="47592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5E8B8A2-74B2-43C2-8D91-B8F196E54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191594AD-5877-48B0-BE96-CCD1E90532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2D7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863FC00-D520-4E9B-9250-669D64F2C44C}"/>
              </a:ext>
            </a:extLst>
          </p:cNvPr>
          <p:cNvSpPr/>
          <p:nvPr/>
        </p:nvSpPr>
        <p:spPr>
          <a:xfrm>
            <a:off x="985506" y="4237320"/>
            <a:ext cx="2533549" cy="2620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70AC899-BA2A-4A30-94E7-CD6CACB92C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58" y="1321305"/>
            <a:ext cx="2748662" cy="1380333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A4FB4CC6-BA66-4FB1-A5F3-46E53C38986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91" r="12350"/>
          <a:stretch/>
        </p:blipFill>
        <p:spPr>
          <a:xfrm>
            <a:off x="9194835" y="0"/>
            <a:ext cx="2997165" cy="1478668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BDDA155-8611-4D22-BA10-A901694D0856}"/>
              </a:ext>
            </a:extLst>
          </p:cNvPr>
          <p:cNvSpPr txBox="1"/>
          <p:nvPr/>
        </p:nvSpPr>
        <p:spPr>
          <a:xfrm>
            <a:off x="3839335" y="5184626"/>
            <a:ext cx="7929877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pt-BR" sz="3600" b="1" dirty="0">
                <a:solidFill>
                  <a:schemeClr val="bg1"/>
                </a:solidFill>
                <a:latin typeface="Dosis" panose="02010503020202060003" pitchFamily="50" charset="0"/>
              </a:rPr>
              <a:t>Usando Docker no desenvolvimento .NET</a:t>
            </a:r>
          </a:p>
          <a:p>
            <a:pPr>
              <a:spcAft>
                <a:spcPts val="600"/>
              </a:spcAft>
            </a:pPr>
            <a:r>
              <a:rPr lang="pt-BR" sz="2800" dirty="0">
                <a:solidFill>
                  <a:schemeClr val="bg1"/>
                </a:solidFill>
                <a:latin typeface="Dosis" panose="02010503020202060003" pitchFamily="50" charset="0"/>
              </a:rPr>
              <a:t>Marcio Nizzola - Software Architect </a:t>
            </a:r>
            <a:r>
              <a:rPr lang="pt-BR" sz="2800" dirty="0" err="1">
                <a:solidFill>
                  <a:schemeClr val="bg1"/>
                </a:solidFill>
                <a:latin typeface="Dosis" panose="02010503020202060003" pitchFamily="50" charset="0"/>
              </a:rPr>
              <a:t>Sr</a:t>
            </a:r>
            <a:r>
              <a:rPr lang="pt-BR" sz="2800" dirty="0">
                <a:solidFill>
                  <a:schemeClr val="bg1"/>
                </a:solidFill>
                <a:latin typeface="Dosis" panose="02010503020202060003" pitchFamily="50" charset="0"/>
              </a:rPr>
              <a:t> - MVP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3F00AC0-9D5A-52EC-F16F-7E5660D23027}"/>
              </a:ext>
            </a:extLst>
          </p:cNvPr>
          <p:cNvSpPr txBox="1"/>
          <p:nvPr/>
        </p:nvSpPr>
        <p:spPr>
          <a:xfrm>
            <a:off x="3048000" y="324679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AFEFE53-8BCC-7857-09A7-2475BA5C2B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485" y="5905710"/>
            <a:ext cx="1292251" cy="54274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C7D65CE-6825-D3ED-3B6A-8550501E64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06" y="2998839"/>
            <a:ext cx="2537856" cy="2537856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79559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935342" y="142368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Comandos comuns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935342" y="636083"/>
            <a:ext cx="10321315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Utilizar Docker consiste em sabermos utilizar seus comandos para executarmos as tarefas mais comuns.</a:t>
            </a: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Dentre elas:</a:t>
            </a:r>
          </a:p>
        </p:txBody>
      </p:sp>
      <p:graphicFrame>
        <p:nvGraphicFramePr>
          <p:cNvPr id="12" name="Tabela 12">
            <a:extLst>
              <a:ext uri="{FF2B5EF4-FFF2-40B4-BE49-F238E27FC236}">
                <a16:creationId xmlns:a16="http://schemas.microsoft.com/office/drawing/2014/main" id="{67072D87-87AC-5DE8-B96B-2FF9AAFF06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419958"/>
              </p:ext>
            </p:extLst>
          </p:nvPr>
        </p:nvGraphicFramePr>
        <p:xfrm>
          <a:off x="935342" y="1450165"/>
          <a:ext cx="8128000" cy="4338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57725628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7418391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pt-BR" sz="11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Comandos mais comuns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7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100" dirty="0" err="1">
                          <a:solidFill>
                            <a:schemeClr val="tx1"/>
                          </a:solidFill>
                          <a:latin typeface="var(--ff-mono)"/>
                        </a:rPr>
                        <a:t>docker</a:t>
                      </a:r>
                      <a:r>
                        <a:rPr lang="pt-BR" sz="1100" dirty="0">
                          <a:solidFill>
                            <a:schemeClr val="tx1"/>
                          </a:solidFill>
                          <a:latin typeface="var(--ff-mono)"/>
                        </a:rPr>
                        <a:t> start &lt;container&gt;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100" dirty="0">
                          <a:solidFill>
                            <a:schemeClr val="tx1"/>
                          </a:solidFill>
                        </a:rPr>
                        <a:t>Inicializa um contêiner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071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100" dirty="0" err="1">
                          <a:solidFill>
                            <a:schemeClr val="tx1"/>
                          </a:solidFill>
                          <a:latin typeface="Vani" panose="020B0502040204020203" pitchFamily="18" charset="0"/>
                          <a:cs typeface="Vani" panose="020B0502040204020203" pitchFamily="18" charset="0"/>
                        </a:rPr>
                        <a:t>docker</a:t>
                      </a:r>
                      <a:r>
                        <a:rPr lang="pt-BR" sz="1100" dirty="0">
                          <a:solidFill>
                            <a:schemeClr val="tx1"/>
                          </a:solidFill>
                          <a:latin typeface="Vani" panose="020B0502040204020203" pitchFamily="18" charset="0"/>
                          <a:cs typeface="Vani" panose="020B0502040204020203" pitchFamily="18" charset="0"/>
                        </a:rPr>
                        <a:t> stop &lt;container&gt;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dirty="0">
                          <a:solidFill>
                            <a:schemeClr val="tx1"/>
                          </a:solidFill>
                        </a:rPr>
                        <a:t>Termina a execução de um </a:t>
                      </a:r>
                      <a:r>
                        <a:rPr lang="pt-BR" sz="1100" dirty="0" err="1">
                          <a:solidFill>
                            <a:schemeClr val="tx1"/>
                          </a:solidFill>
                        </a:rPr>
                        <a:t>conteiner</a:t>
                      </a:r>
                      <a:endParaRPr lang="pt-BR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4779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100" dirty="0" err="1">
                          <a:solidFill>
                            <a:schemeClr val="tx1"/>
                          </a:solidFill>
                          <a:latin typeface="var(--ff-mono)"/>
                        </a:rPr>
                        <a:t>docker</a:t>
                      </a:r>
                      <a:r>
                        <a:rPr lang="pt-BR" sz="1100" dirty="0">
                          <a:solidFill>
                            <a:schemeClr val="tx1"/>
                          </a:solidFill>
                          <a:latin typeface="var(--ff-mono)"/>
                        </a:rPr>
                        <a:t> start &lt;container&gt;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100" dirty="0">
                          <a:solidFill>
                            <a:schemeClr val="tx1"/>
                          </a:solidFill>
                        </a:rPr>
                        <a:t>Inicializa um contêiner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61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100" dirty="0" err="1">
                          <a:solidFill>
                            <a:schemeClr val="tx1"/>
                          </a:solidFill>
                          <a:latin typeface="Vani" panose="020B0502040204020203" pitchFamily="18" charset="0"/>
                          <a:cs typeface="Vani" panose="020B0502040204020203" pitchFamily="18" charset="0"/>
                        </a:rPr>
                        <a:t>docker</a:t>
                      </a:r>
                      <a:r>
                        <a:rPr lang="pt-BR" sz="1100" dirty="0">
                          <a:solidFill>
                            <a:schemeClr val="tx1"/>
                          </a:solidFill>
                          <a:latin typeface="Vani" panose="020B0502040204020203" pitchFamily="18" charset="0"/>
                          <a:cs typeface="Vani" panose="020B0502040204020203" pitchFamily="18" charset="0"/>
                        </a:rPr>
                        <a:t> stop &lt;container&gt;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dirty="0">
                          <a:solidFill>
                            <a:schemeClr val="tx1"/>
                          </a:solidFill>
                        </a:rPr>
                        <a:t>Termina a execução de um </a:t>
                      </a:r>
                      <a:r>
                        <a:rPr lang="pt-BR" sz="1100" dirty="0" err="1">
                          <a:solidFill>
                            <a:schemeClr val="tx1"/>
                          </a:solidFill>
                        </a:rPr>
                        <a:t>conteiner</a:t>
                      </a:r>
                      <a:endParaRPr lang="pt-BR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878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altLang="pt-BR" sz="11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docker</a:t>
                      </a:r>
                      <a:r>
                        <a:rPr lang="pt-BR" alt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logs -f &lt;CONTAINER&gt; </a:t>
                      </a:r>
                      <a:endParaRPr lang="pt-B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Exibe os logs de um contêiner em execução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005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1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docker</a:t>
                      </a:r>
                      <a:r>
                        <a:rPr 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t-BR" sz="11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rm</a:t>
                      </a:r>
                      <a:r>
                        <a:rPr 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CONTAINER_NAME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Remove um contêiner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26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docker rm -f CONTAINER_NAME</a:t>
                      </a:r>
                      <a:endParaRPr lang="pt-B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Remove um contêiner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2030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1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docker</a:t>
                      </a:r>
                      <a:r>
                        <a:rPr 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t-BR" sz="11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</a:t>
                      </a:r>
                      <a:r>
                        <a:rPr 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CONTAINER_NAME:SOURCE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Copia arquivo do contêiner para o host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478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docker cp TARGET CONTAINER_NAME:HOST</a:t>
                      </a:r>
                      <a:endParaRPr lang="pt-B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1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Copia arquivo do host para o </a:t>
                      </a:r>
                      <a:r>
                        <a:rPr lang="pt-BR" sz="11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conteiner</a:t>
                      </a:r>
                      <a:endParaRPr lang="pt-B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616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t-BR" sz="11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docker</a:t>
                      </a:r>
                      <a:r>
                        <a:rPr lang="pt-BR" sz="11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t-BR" sz="11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rename</a:t>
                      </a:r>
                      <a:r>
                        <a:rPr lang="pt-BR" sz="11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t-BR" sz="11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myweb</a:t>
                      </a:r>
                      <a:r>
                        <a:rPr lang="pt-BR" sz="11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web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t-BR" sz="11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Renomeia um </a:t>
                      </a:r>
                      <a:r>
                        <a:rPr lang="pt-BR" sz="11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conteiner</a:t>
                      </a:r>
                      <a:endParaRPr lang="pt-BR" sz="11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081724"/>
                  </a:ext>
                </a:extLst>
              </a:tr>
              <a:tr h="168868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t-BR" sz="11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docker</a:t>
                      </a:r>
                      <a:r>
                        <a:rPr lang="pt-BR" sz="11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t-BR" sz="11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images</a:t>
                      </a:r>
                      <a:endParaRPr lang="pt-BR" sz="11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pt-BR" sz="11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Lista as imagens presentes na instalação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054640"/>
                  </a:ext>
                </a:extLst>
              </a:tr>
            </a:tbl>
          </a:graphicData>
        </a:graphic>
      </p:graphicFrame>
      <p:sp>
        <p:nvSpPr>
          <p:cNvPr id="13" name="CaixaDeTexto 12">
            <a:extLst>
              <a:ext uri="{FF2B5EF4-FFF2-40B4-BE49-F238E27FC236}">
                <a16:creationId xmlns:a16="http://schemas.microsoft.com/office/drawing/2014/main" id="{7A60085B-08CB-DD3D-6443-3B91C4442B34}"/>
              </a:ext>
            </a:extLst>
          </p:cNvPr>
          <p:cNvSpPr txBox="1"/>
          <p:nvPr/>
        </p:nvSpPr>
        <p:spPr>
          <a:xfrm>
            <a:off x="1694057" y="6037251"/>
            <a:ext cx="74610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1400" b="1" dirty="0">
                <a:latin typeface="Dosis" panose="02010503020202060003" pitchFamily="50" charset="0"/>
              </a:rPr>
              <a:t>Existem muito mais comandos, na seção de referência teremos links para páginas com vários deles.</a:t>
            </a:r>
          </a:p>
        </p:txBody>
      </p:sp>
      <p:pic>
        <p:nvPicPr>
          <p:cNvPr id="14" name="Picture 2" descr="Docker Logo and symbol, meaning, history, PNG, brand">
            <a:extLst>
              <a:ext uri="{FF2B5EF4-FFF2-40B4-BE49-F238E27FC236}">
                <a16:creationId xmlns:a16="http://schemas.microsoft.com/office/drawing/2014/main" id="{AF774ED9-1F93-32B6-AB01-464A96493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81012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894887" y="666597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Podemos utilizar contêineres na Nuvem 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935776" y="1365405"/>
            <a:ext cx="9089169" cy="4231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Podemos dizer que é onde eles são mais utilizados, pois justamente o conceito é voltado à distribuição do software em ambientes distintos onde será possível prover através de contêineres as configurações idênticas ao ambiente onde ele foi testado previamente.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Temos serviços de contêineres nos principais provedores de Cloud, como: Azure, </a:t>
            </a:r>
            <a:r>
              <a:rPr lang="pt-BR" b="1" dirty="0" err="1">
                <a:latin typeface="Dosis" panose="02010503020202060003" pitchFamily="50" charset="0"/>
              </a:rPr>
              <a:t>Aws</a:t>
            </a:r>
            <a:r>
              <a:rPr lang="pt-BR" b="1" dirty="0">
                <a:latin typeface="Dosis" panose="02010503020202060003" pitchFamily="50" charset="0"/>
              </a:rPr>
              <a:t>, Google Cloud.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Também podemos instalar o Docker em máquinas nos datacenters ou até em máquinas virtuais e ter o mesmo resultado.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Desta forma garantiremos a execução das aplicações com compatibilidade total com o local projetado para que elas funcionem !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</p:txBody>
      </p:sp>
      <p:pic>
        <p:nvPicPr>
          <p:cNvPr id="3074" name="Picture 2" descr="Welcome to the Docker Cloud docs! | Docker Documentation">
            <a:extLst>
              <a:ext uri="{FF2B5EF4-FFF2-40B4-BE49-F238E27FC236}">
                <a16:creationId xmlns:a16="http://schemas.microsoft.com/office/drawing/2014/main" id="{F31821B6-CD78-20DC-7D7D-CE5977952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7101" y="274792"/>
            <a:ext cx="2095500" cy="218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5593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2DD2688-2408-2C53-FC6E-841861DAB1E7}"/>
              </a:ext>
            </a:extLst>
          </p:cNvPr>
          <p:cNvSpPr txBox="1"/>
          <p:nvPr/>
        </p:nvSpPr>
        <p:spPr>
          <a:xfrm>
            <a:off x="657922" y="568712"/>
            <a:ext cx="11006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Mas tá tão bonito, não tem nenhuma coisa ruim pra falar desse tal de Docker?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DA7582D-A2BE-5134-1F3C-F12F1DE5C11C}"/>
              </a:ext>
            </a:extLst>
          </p:cNvPr>
          <p:cNvSpPr txBox="1"/>
          <p:nvPr/>
        </p:nvSpPr>
        <p:spPr>
          <a:xfrm>
            <a:off x="657923" y="1204332"/>
            <a:ext cx="71367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1" dirty="0">
                <a:latin typeface="Dosis" panose="02010503020202060003" pitchFamily="50" charset="0"/>
              </a:rPr>
              <a:t>Velocidade– mesmo que executar um aplicativo por meio de um container do Docker seja mais rápido do que em uma máquina virtual, ainda é consideravelmente mais lento do que executar aplicativos nativamente em um servidor físico.</a:t>
            </a:r>
          </a:p>
          <a:p>
            <a:pPr algn="l"/>
            <a:endParaRPr lang="pt-BR" b="1" dirty="0">
              <a:latin typeface="Dosis" panose="02010503020202060003" pitchFamily="50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1" dirty="0">
                <a:latin typeface="Dosis" panose="02010503020202060003" pitchFamily="50" charset="0"/>
              </a:rPr>
              <a:t>Difícil de usar– O Docker não se destina a executar aplicativos que exijam uma interface gráfica do usuário (GUI). Isso significa que os usuários precisam estar familiarizados com a linha de comando e realizar todas as ações nela. A curva de aprendizado íngreme, as advertências específicas do sistema operacional e as atualizações frequentes tornam o domínio do Docker um desafio. </a:t>
            </a:r>
          </a:p>
          <a:p>
            <a:pPr algn="l"/>
            <a:endParaRPr lang="pt-BR" b="1" dirty="0">
              <a:latin typeface="Dosis" panose="02010503020202060003" pitchFamily="50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1" dirty="0">
                <a:latin typeface="Dosis" panose="02010503020202060003" pitchFamily="50" charset="0"/>
              </a:rPr>
              <a:t>Segurança– O Docker é executado no sistema operacional do host. Isso significa que qualquer software malicioso oculto em containers pode chegar à máquina host.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442B5C6-27EC-8866-7D09-E38D09C87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000" y="1553473"/>
            <a:ext cx="3686176" cy="3364165"/>
          </a:xfrm>
          <a:prstGeom prst="rect">
            <a:avLst/>
          </a:prstGeom>
        </p:spPr>
      </p:pic>
      <p:pic>
        <p:nvPicPr>
          <p:cNvPr id="4" name="Picture 2" descr="Docker Logo and symbol, meaning, history, PNG, brand">
            <a:extLst>
              <a:ext uri="{FF2B5EF4-FFF2-40B4-BE49-F238E27FC236}">
                <a16:creationId xmlns:a16="http://schemas.microsoft.com/office/drawing/2014/main" id="{3DD76BE0-5330-A9BE-DB77-D0F858069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50070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446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C9067B2-1F5B-3CE7-8EF8-EB329D48F11D}"/>
              </a:ext>
            </a:extLst>
          </p:cNvPr>
          <p:cNvSpPr txBox="1"/>
          <p:nvPr/>
        </p:nvSpPr>
        <p:spPr>
          <a:xfrm>
            <a:off x="512956" y="646771"/>
            <a:ext cx="1105085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Perguntas relevantes:</a:t>
            </a:r>
          </a:p>
          <a:p>
            <a:r>
              <a:rPr lang="pt-BR" b="1" dirty="0"/>
              <a:t>Qual a diferença entre Docker e </a:t>
            </a:r>
            <a:r>
              <a:rPr lang="pt-BR" b="1" dirty="0" err="1"/>
              <a:t>Kubernetes</a:t>
            </a:r>
            <a:r>
              <a:rPr lang="pt-BR" b="1" dirty="0"/>
              <a:t> ? </a:t>
            </a:r>
          </a:p>
          <a:p>
            <a:r>
              <a:rPr lang="pt-BR" b="0" i="0" dirty="0">
                <a:effectLst/>
                <a:latin typeface="Muli"/>
              </a:rPr>
              <a:t>Docker é uma plataforma para construir e executar containers, o </a:t>
            </a:r>
            <a:r>
              <a:rPr lang="pt-BR" b="0" i="0" dirty="0" err="1">
                <a:effectLst/>
                <a:latin typeface="Muli"/>
              </a:rPr>
              <a:t>Kubernetes</a:t>
            </a:r>
            <a:r>
              <a:rPr lang="pt-BR" b="0" i="0" dirty="0">
                <a:effectLst/>
                <a:latin typeface="Muli"/>
              </a:rPr>
              <a:t> é um sistema de orquestração de containers de código aberto. O Docker é responsável pela criação de containers e o </a:t>
            </a:r>
            <a:r>
              <a:rPr lang="pt-BR" b="0" i="0" dirty="0" err="1">
                <a:effectLst/>
                <a:latin typeface="Muli"/>
              </a:rPr>
              <a:t>Kubernetes</a:t>
            </a:r>
            <a:r>
              <a:rPr lang="pt-BR" b="0" i="0" dirty="0">
                <a:effectLst/>
                <a:latin typeface="Muli"/>
              </a:rPr>
              <a:t> os gerencia em grande escala. O Docker possui seu próprio orquestrador que é o Docker </a:t>
            </a:r>
            <a:r>
              <a:rPr lang="pt-BR" b="0" i="0" dirty="0" err="1">
                <a:effectLst/>
                <a:latin typeface="Muli"/>
              </a:rPr>
              <a:t>Swarm</a:t>
            </a:r>
            <a:r>
              <a:rPr lang="pt-BR" b="0" i="0" dirty="0">
                <a:effectLst/>
                <a:latin typeface="Muli"/>
              </a:rPr>
              <a:t>.</a:t>
            </a:r>
          </a:p>
          <a:p>
            <a:endParaRPr lang="pt-BR" dirty="0">
              <a:solidFill>
                <a:srgbClr val="BFBAB1"/>
              </a:solidFill>
              <a:latin typeface="Muli"/>
            </a:endParaRPr>
          </a:p>
          <a:p>
            <a:r>
              <a:rPr lang="pt-BR" b="1" dirty="0">
                <a:latin typeface="Muli"/>
              </a:rPr>
              <a:t>O Docker é pago?</a:t>
            </a:r>
          </a:p>
          <a:p>
            <a:r>
              <a:rPr lang="pt-BR" dirty="0">
                <a:latin typeface="Muli"/>
              </a:rPr>
              <a:t>Na verdade a aplicação Docker e o Docker Desktop eram disponibilizados gratuitamente até uns anos atrás, porém desde então o Docker Desktop (interface gráfica) passou a ter sua utilização para fins empresariais cobrada, a versão por linha de comando ainda é </a:t>
            </a:r>
            <a:r>
              <a:rPr lang="pt-BR" dirty="0" err="1">
                <a:latin typeface="Muli"/>
              </a:rPr>
              <a:t>free</a:t>
            </a:r>
            <a:r>
              <a:rPr lang="pt-BR" dirty="0">
                <a:latin typeface="Muli"/>
              </a:rPr>
              <a:t>, inclusive conheço casos de empresas onde receberam notificação de que estão em uso e deveriam procurar licenciar !</a:t>
            </a:r>
            <a:endParaRPr lang="pt-BR" dirty="0"/>
          </a:p>
        </p:txBody>
      </p:sp>
      <p:pic>
        <p:nvPicPr>
          <p:cNvPr id="3" name="Picture 2" descr="Docker Logo and symbol, meaning, history, PNG, brand">
            <a:extLst>
              <a:ext uri="{FF2B5EF4-FFF2-40B4-BE49-F238E27FC236}">
                <a16:creationId xmlns:a16="http://schemas.microsoft.com/office/drawing/2014/main" id="{EA1814FA-7D90-BB9D-1C11-2E35DD702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519FC4A-761D-BFAD-4CF4-CE03CB7E6558}"/>
              </a:ext>
            </a:extLst>
          </p:cNvPr>
          <p:cNvSpPr txBox="1"/>
          <p:nvPr/>
        </p:nvSpPr>
        <p:spPr>
          <a:xfrm>
            <a:off x="5586762" y="4148147"/>
            <a:ext cx="61108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rgbClr val="7030A0"/>
                </a:solidFill>
                <a:latin typeface="Dosis" panose="02010503020202060003" pitchFamily="50" charset="0"/>
              </a:rPr>
              <a:t>Mais perguntas?</a:t>
            </a:r>
          </a:p>
        </p:txBody>
      </p:sp>
      <p:pic>
        <p:nvPicPr>
          <p:cNvPr id="1026" name="Picture 2" descr="John Travolta GIFs | Tenor">
            <a:extLst>
              <a:ext uri="{FF2B5EF4-FFF2-40B4-BE49-F238E27FC236}">
                <a16:creationId xmlns:a16="http://schemas.microsoft.com/office/drawing/2014/main" id="{6A81BE59-D3FD-427F-157E-CF24696CE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3351" y="4148147"/>
            <a:ext cx="2327223" cy="2257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198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13803FCD-996D-2A3C-C43E-74A11645819D}"/>
              </a:ext>
            </a:extLst>
          </p:cNvPr>
          <p:cNvSpPr txBox="1"/>
          <p:nvPr/>
        </p:nvSpPr>
        <p:spPr>
          <a:xfrm>
            <a:off x="635620" y="880946"/>
            <a:ext cx="5460380" cy="3445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C947264-BC17-FF78-1E7E-5CDF66C95A90}"/>
              </a:ext>
            </a:extLst>
          </p:cNvPr>
          <p:cNvSpPr txBox="1"/>
          <p:nvPr/>
        </p:nvSpPr>
        <p:spPr>
          <a:xfrm>
            <a:off x="635619" y="880946"/>
            <a:ext cx="662382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Código fonte da Apresentação</a:t>
            </a:r>
          </a:p>
          <a:p>
            <a:r>
              <a:rPr lang="pt-BR" dirty="0"/>
              <a:t>github.com/NIZZOLA/MeetupItu8</a:t>
            </a:r>
          </a:p>
          <a:p>
            <a:endParaRPr lang="pt-BR" dirty="0"/>
          </a:p>
          <a:p>
            <a:r>
              <a:rPr lang="pt-BR" dirty="0"/>
              <a:t>Tutoriais </a:t>
            </a:r>
            <a:r>
              <a:rPr lang="pt-BR" dirty="0" err="1"/>
              <a:t>Ms</a:t>
            </a:r>
            <a:endParaRPr lang="pt-BR" dirty="0"/>
          </a:p>
          <a:p>
            <a:r>
              <a:rPr lang="pt-BR" dirty="0"/>
              <a:t>learn.microsoft.com/</a:t>
            </a:r>
            <a:r>
              <a:rPr lang="pt-BR" dirty="0" err="1"/>
              <a:t>pt-br</a:t>
            </a:r>
            <a:r>
              <a:rPr lang="pt-BR" dirty="0"/>
              <a:t>/</a:t>
            </a:r>
            <a:r>
              <a:rPr lang="pt-BR" dirty="0" err="1"/>
              <a:t>aspnet</a:t>
            </a:r>
            <a:r>
              <a:rPr lang="pt-BR" dirty="0"/>
              <a:t>/core/host-</a:t>
            </a:r>
            <a:r>
              <a:rPr lang="pt-BR" dirty="0" err="1"/>
              <a:t>and</a:t>
            </a:r>
            <a:r>
              <a:rPr lang="pt-BR" dirty="0"/>
              <a:t>-</a:t>
            </a:r>
            <a:r>
              <a:rPr lang="pt-BR" dirty="0" err="1"/>
              <a:t>deploy</a:t>
            </a:r>
            <a:r>
              <a:rPr lang="pt-BR" dirty="0"/>
              <a:t>/</a:t>
            </a:r>
            <a:r>
              <a:rPr lang="pt-BR" dirty="0" err="1"/>
              <a:t>docker</a:t>
            </a:r>
            <a:r>
              <a:rPr lang="pt-BR" dirty="0"/>
              <a:t>/</a:t>
            </a:r>
            <a:r>
              <a:rPr lang="pt-BR" dirty="0" err="1"/>
              <a:t>visual-studio-tools-for-docker?view</a:t>
            </a:r>
            <a:r>
              <a:rPr lang="pt-BR" dirty="0"/>
              <a:t>=aspnetcore-7.0</a:t>
            </a:r>
          </a:p>
          <a:p>
            <a:endParaRPr lang="pt-BR" dirty="0"/>
          </a:p>
          <a:p>
            <a:r>
              <a:rPr lang="pt-BR" dirty="0"/>
              <a:t>Comandos Docker</a:t>
            </a:r>
          </a:p>
          <a:p>
            <a:r>
              <a:rPr lang="pt-BR" dirty="0"/>
              <a:t>tarry-fold-400.notion.site/Comandos-Docker-detalhados-b869d1ee33b843d19196b14a67c1a7ba</a:t>
            </a:r>
          </a:p>
          <a:p>
            <a:endParaRPr lang="pt-BR" dirty="0"/>
          </a:p>
          <a:p>
            <a:r>
              <a:rPr lang="pt-BR" dirty="0"/>
              <a:t>medium.com/</a:t>
            </a:r>
            <a:r>
              <a:rPr lang="pt-BR" dirty="0" err="1"/>
              <a:t>xp-inc</a:t>
            </a:r>
            <a:r>
              <a:rPr lang="pt-BR" dirty="0"/>
              <a:t>/rabbitmq-com-docker-conhecendo-o-admin-cc81f3f6ac3b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96EC57D-96E2-D027-ADBD-91500AD7E986}"/>
              </a:ext>
            </a:extLst>
          </p:cNvPr>
          <p:cNvSpPr txBox="1"/>
          <p:nvPr/>
        </p:nvSpPr>
        <p:spPr>
          <a:xfrm>
            <a:off x="635619" y="282497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Referências: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F143A4B-877B-2FD0-6F77-35F9478F8973}"/>
              </a:ext>
            </a:extLst>
          </p:cNvPr>
          <p:cNvSpPr txBox="1"/>
          <p:nvPr/>
        </p:nvSpPr>
        <p:spPr>
          <a:xfrm>
            <a:off x="744714" y="5523571"/>
            <a:ext cx="6094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https://linktr.ee/nizzola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DE0BBDA-3083-542A-A4DD-EAF7C7CAB5EF}"/>
              </a:ext>
            </a:extLst>
          </p:cNvPr>
          <p:cNvSpPr txBox="1"/>
          <p:nvPr/>
        </p:nvSpPr>
        <p:spPr>
          <a:xfrm>
            <a:off x="744714" y="5123461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Sigam-me nas redes sociais:</a:t>
            </a:r>
          </a:p>
        </p:txBody>
      </p:sp>
    </p:spTree>
    <p:extLst>
      <p:ext uri="{BB962C8B-B14F-4D97-AF65-F5344CB8AC3E}">
        <p14:creationId xmlns:p14="http://schemas.microsoft.com/office/powerpoint/2010/main" val="16981496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leased OFFICIAL .NET 7 Features (Now FASTER and LIGHTER⚡)">
            <a:extLst>
              <a:ext uri="{FF2B5EF4-FFF2-40B4-BE49-F238E27FC236}">
                <a16:creationId xmlns:a16="http://schemas.microsoft.com/office/drawing/2014/main" id="{DBF1D197-7D51-7701-16AB-0A2045994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333" y="1787160"/>
            <a:ext cx="2365928" cy="1892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3803FCD-996D-2A3C-C43E-74A11645819D}"/>
              </a:ext>
            </a:extLst>
          </p:cNvPr>
          <p:cNvSpPr txBox="1"/>
          <p:nvPr/>
        </p:nvSpPr>
        <p:spPr>
          <a:xfrm>
            <a:off x="669369" y="791717"/>
            <a:ext cx="5460380" cy="3445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C947264-BC17-FF78-1E7E-5CDF66C95A90}"/>
              </a:ext>
            </a:extLst>
          </p:cNvPr>
          <p:cNvSpPr txBox="1"/>
          <p:nvPr/>
        </p:nvSpPr>
        <p:spPr>
          <a:xfrm>
            <a:off x="635619" y="880946"/>
            <a:ext cx="662382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Já pensou passar por uma mentoria e aprender mais sobre desenvolvimento de Software ? Subir de nível e até ganhar mais $$ ?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Reuniões quinzenais com mentoria baseada</a:t>
            </a:r>
          </a:p>
          <a:p>
            <a:r>
              <a:rPr lang="pt-BR" dirty="0"/>
              <a:t>em um </a:t>
            </a:r>
            <a:r>
              <a:rPr lang="pt-BR" dirty="0" err="1"/>
              <a:t>roadmap</a:t>
            </a:r>
            <a:r>
              <a:rPr lang="pt-BR" dirty="0"/>
              <a:t> de carreira de desenvolvedor</a:t>
            </a:r>
          </a:p>
          <a:p>
            <a:r>
              <a:rPr lang="pt-BR" dirty="0"/>
              <a:t>.NET, e desenvolvimento de projetos reais !</a:t>
            </a:r>
          </a:p>
          <a:p>
            <a:endParaRPr lang="pt-BR" dirty="0"/>
          </a:p>
          <a:p>
            <a:r>
              <a:rPr lang="pt-BR" dirty="0"/>
              <a:t>Inscreva-se no formulário para participar do sorteio, </a:t>
            </a:r>
          </a:p>
          <a:p>
            <a:r>
              <a:rPr lang="pt-BR" dirty="0"/>
              <a:t>que será realizado no início de janeiro e você</a:t>
            </a:r>
          </a:p>
          <a:p>
            <a:r>
              <a:rPr lang="pt-BR" dirty="0"/>
              <a:t>verá o resultado publicado nas minhas redes.</a:t>
            </a:r>
          </a:p>
          <a:p>
            <a:endParaRPr lang="pt-BR" dirty="0"/>
          </a:p>
          <a:p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Preencha o </a:t>
            </a:r>
            <a:r>
              <a:rPr lang="pt-BR" sz="2000" b="1" dirty="0" err="1">
                <a:solidFill>
                  <a:srgbClr val="7030A0"/>
                </a:solidFill>
                <a:latin typeface="Dosis" panose="02010503020202060003" pitchFamily="50" charset="0"/>
              </a:rPr>
              <a:t>form</a:t>
            </a: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 e concorra !</a:t>
            </a:r>
          </a:p>
          <a:p>
            <a:r>
              <a:rPr lang="pt-BR" sz="2000" dirty="0"/>
              <a:t>https://bit.ly/3PgVxaj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96EC57D-96E2-D027-ADBD-91500AD7E986}"/>
              </a:ext>
            </a:extLst>
          </p:cNvPr>
          <p:cNvSpPr txBox="1"/>
          <p:nvPr/>
        </p:nvSpPr>
        <p:spPr>
          <a:xfrm>
            <a:off x="635619" y="226741"/>
            <a:ext cx="279895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Projeto Mentoria 2023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F143A4B-877B-2FD0-6F77-35F9478F8973}"/>
              </a:ext>
            </a:extLst>
          </p:cNvPr>
          <p:cNvSpPr txBox="1"/>
          <p:nvPr/>
        </p:nvSpPr>
        <p:spPr>
          <a:xfrm>
            <a:off x="744714" y="5485300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/>
              <a:t>https://linktr.ee/nizzola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DE0BBDA-3083-542A-A4DD-EAF7C7CAB5EF}"/>
              </a:ext>
            </a:extLst>
          </p:cNvPr>
          <p:cNvSpPr txBox="1"/>
          <p:nvPr/>
        </p:nvSpPr>
        <p:spPr>
          <a:xfrm>
            <a:off x="744714" y="5123461"/>
            <a:ext cx="60941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7030A0"/>
                </a:solidFill>
                <a:latin typeface="Dosis" panose="02010503020202060003" pitchFamily="50" charset="0"/>
              </a:rPr>
              <a:t>Sigam-me nas redes sociais:</a:t>
            </a:r>
          </a:p>
        </p:txBody>
      </p:sp>
      <p:pic>
        <p:nvPicPr>
          <p:cNvPr id="2052" name="Picture 4" descr="GitHub - saifaustcse/dotnet-developer-roadmap: Full-stack .NET Developer  Roadmap in 2022 | Backend developer, Technology careers, Roadmap">
            <a:extLst>
              <a:ext uri="{FF2B5EF4-FFF2-40B4-BE49-F238E27FC236}">
                <a16:creationId xmlns:a16="http://schemas.microsoft.com/office/drawing/2014/main" id="{78C66612-E306-48FA-FA8D-FCFB824AA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8817" y="255923"/>
            <a:ext cx="4017563" cy="5631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879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39760FB9-E760-9234-609E-D04651606576}"/>
              </a:ext>
            </a:extLst>
          </p:cNvPr>
          <p:cNvSpPr>
            <a:spLocks noGrp="1"/>
          </p:cNvSpPr>
          <p:nvPr/>
        </p:nvSpPr>
        <p:spPr>
          <a:xfrm>
            <a:off x="4690947" y="1836437"/>
            <a:ext cx="4699356" cy="234934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ea typeface="+mn-lt"/>
                <a:cs typeface="+mn-lt"/>
              </a:rPr>
              <a:t>Formação</a:t>
            </a:r>
            <a:r>
              <a:rPr lang="en-US" b="1" dirty="0">
                <a:ea typeface="+mn-lt"/>
                <a:cs typeface="+mn-lt"/>
              </a:rPr>
              <a:t>:</a:t>
            </a: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Proc. De Dados - 1989</a:t>
            </a: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Técnico </a:t>
            </a:r>
            <a:r>
              <a:rPr lang="en-US" b="1" dirty="0" err="1">
                <a:ea typeface="+mn-lt"/>
                <a:cs typeface="+mn-lt"/>
              </a:rPr>
              <a:t>em</a:t>
            </a:r>
            <a:r>
              <a:rPr lang="en-US" b="1" dirty="0">
                <a:ea typeface="+mn-lt"/>
                <a:cs typeface="+mn-lt"/>
              </a:rPr>
              <a:t> Proc. de Dados – 91-92</a:t>
            </a:r>
          </a:p>
          <a:p>
            <a:pPr marL="0" indent="0">
              <a:buNone/>
            </a:pPr>
            <a:r>
              <a:rPr lang="en-US" b="1" dirty="0" err="1">
                <a:ea typeface="+mn-lt"/>
                <a:cs typeface="+mn-lt"/>
              </a:rPr>
              <a:t>Análise</a:t>
            </a:r>
            <a:r>
              <a:rPr lang="en-US" b="1" dirty="0">
                <a:ea typeface="+mn-lt"/>
                <a:cs typeface="+mn-lt"/>
              </a:rPr>
              <a:t> de Sistemas – 94-98</a:t>
            </a: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MBA </a:t>
            </a:r>
            <a:r>
              <a:rPr lang="en-US" b="1" dirty="0" err="1">
                <a:ea typeface="+mn-lt"/>
                <a:cs typeface="+mn-lt"/>
              </a:rPr>
              <a:t>em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Gestão</a:t>
            </a:r>
            <a:r>
              <a:rPr lang="en-US" b="1" dirty="0">
                <a:ea typeface="+mn-lt"/>
                <a:cs typeface="+mn-lt"/>
              </a:rPr>
              <a:t> de </a:t>
            </a:r>
            <a:r>
              <a:rPr lang="en-US" b="1" dirty="0" err="1">
                <a:ea typeface="+mn-lt"/>
                <a:cs typeface="+mn-lt"/>
              </a:rPr>
              <a:t>Projetos</a:t>
            </a:r>
            <a:r>
              <a:rPr lang="en-US" b="1" dirty="0">
                <a:ea typeface="+mn-lt"/>
                <a:cs typeface="+mn-lt"/>
              </a:rPr>
              <a:t> – 2013</a:t>
            </a:r>
          </a:p>
          <a:p>
            <a:pPr marL="0" indent="0">
              <a:buNone/>
            </a:pPr>
            <a:r>
              <a:rPr lang="en-US" b="1" dirty="0" err="1">
                <a:ea typeface="+mn-lt"/>
                <a:cs typeface="+mn-lt"/>
              </a:rPr>
              <a:t>Licenciatura</a:t>
            </a:r>
            <a:r>
              <a:rPr lang="en-US" b="1" dirty="0">
                <a:ea typeface="+mn-lt"/>
                <a:cs typeface="+mn-lt"/>
              </a:rPr>
              <a:t> para </a:t>
            </a:r>
            <a:r>
              <a:rPr lang="en-US" b="1" dirty="0" err="1">
                <a:ea typeface="+mn-lt"/>
                <a:cs typeface="+mn-lt"/>
              </a:rPr>
              <a:t>docência</a:t>
            </a:r>
            <a:r>
              <a:rPr lang="en-US" b="1" dirty="0">
                <a:ea typeface="+mn-lt"/>
                <a:cs typeface="+mn-lt"/>
              </a:rPr>
              <a:t>- 2016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1EA38CB-E219-51D2-7F47-C9AEFD916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126" y="266156"/>
            <a:ext cx="2515297" cy="5489909"/>
          </a:xfrm>
          <a:prstGeom prst="rect">
            <a:avLst/>
          </a:prstGeom>
        </p:spPr>
      </p:pic>
      <p:sp>
        <p:nvSpPr>
          <p:cNvPr id="10" name="TextBox 1">
            <a:extLst>
              <a:ext uri="{FF2B5EF4-FFF2-40B4-BE49-F238E27FC236}">
                <a16:creationId xmlns:a16="http://schemas.microsoft.com/office/drawing/2014/main" id="{E8BC54A3-41FB-3C7C-9C53-D2BB5EAA4E50}"/>
              </a:ext>
            </a:extLst>
          </p:cNvPr>
          <p:cNvSpPr txBox="1"/>
          <p:nvPr/>
        </p:nvSpPr>
        <p:spPr>
          <a:xfrm>
            <a:off x="4690947" y="4242500"/>
            <a:ext cx="4727275" cy="147732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ea typeface="+mn-lt"/>
                <a:cs typeface="+mn-lt"/>
              </a:rPr>
              <a:t>Principais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Tecnologias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já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utilizadas</a:t>
            </a:r>
            <a:r>
              <a:rPr lang="en-US" b="1" dirty="0">
                <a:ea typeface="+mn-lt"/>
                <a:cs typeface="+mn-lt"/>
              </a:rPr>
              <a:t>:</a:t>
            </a:r>
            <a:endParaRPr lang="en-US" dirty="0">
              <a:ea typeface="+mn-lt"/>
              <a:cs typeface="+mn-lt"/>
            </a:endParaRPr>
          </a:p>
          <a:p>
            <a:r>
              <a:rPr lang="en-US" dirty="0" err="1">
                <a:ea typeface="+mn-lt"/>
                <a:cs typeface="+mn-lt"/>
              </a:rPr>
              <a:t>DBase</a:t>
            </a:r>
            <a:r>
              <a:rPr lang="en-US" dirty="0">
                <a:ea typeface="+mn-lt"/>
                <a:cs typeface="+mn-lt"/>
              </a:rPr>
              <a:t>, Basic, Clipper, C, Pascal, Cobol, Visual Basic, Delphi, Asp, C#, PHP, Java, </a:t>
            </a:r>
            <a:r>
              <a:rPr lang="en-US" dirty="0" err="1">
                <a:ea typeface="+mn-lt"/>
                <a:cs typeface="+mn-lt"/>
              </a:rPr>
              <a:t>Javascript</a:t>
            </a:r>
            <a:r>
              <a:rPr lang="en-US" dirty="0">
                <a:ea typeface="+mn-lt"/>
                <a:cs typeface="+mn-lt"/>
              </a:rPr>
              <a:t>, ASP.NET, ASP.NET MVC, Visual Basic .NET., Angular, Ionic, React</a:t>
            </a:r>
            <a:endParaRPr lang="en-US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AC4B2929-0287-3D29-8C9E-5CC819412794}"/>
              </a:ext>
            </a:extLst>
          </p:cNvPr>
          <p:cNvSpPr>
            <a:spLocks noGrp="1"/>
          </p:cNvSpPr>
          <p:nvPr/>
        </p:nvSpPr>
        <p:spPr>
          <a:xfrm>
            <a:off x="4642625" y="266156"/>
            <a:ext cx="4699356" cy="23493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Software Architect SR – CI&amp;T</a:t>
            </a: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Professor de </a:t>
            </a:r>
            <a:r>
              <a:rPr lang="en-US" b="1" dirty="0" err="1">
                <a:ea typeface="+mn-lt"/>
                <a:cs typeface="+mn-lt"/>
              </a:rPr>
              <a:t>Tecnologia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na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Etec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Itu</a:t>
            </a:r>
            <a:endParaRPr lang="en-US" b="1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 dirty="0" err="1">
                <a:ea typeface="+mn-lt"/>
                <a:cs typeface="+mn-lt"/>
              </a:rPr>
              <a:t>Membro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fundador</a:t>
            </a:r>
            <a:r>
              <a:rPr lang="en-US" b="1" dirty="0">
                <a:ea typeface="+mn-lt"/>
                <a:cs typeface="+mn-lt"/>
              </a:rPr>
              <a:t> do Meetup </a:t>
            </a:r>
            <a:r>
              <a:rPr lang="en-US" b="1" dirty="0" err="1">
                <a:ea typeface="+mn-lt"/>
                <a:cs typeface="+mn-lt"/>
              </a:rPr>
              <a:t>Itu</a:t>
            </a:r>
            <a:r>
              <a:rPr lang="en-US" b="1" dirty="0">
                <a:ea typeface="+mn-lt"/>
                <a:cs typeface="+mn-lt"/>
              </a:rPr>
              <a:t> Developers</a:t>
            </a:r>
          </a:p>
        </p:txBody>
      </p:sp>
    </p:spTree>
    <p:extLst>
      <p:ext uri="{BB962C8B-B14F-4D97-AF65-F5344CB8AC3E}">
        <p14:creationId xmlns:p14="http://schemas.microsoft.com/office/powerpoint/2010/main" val="310268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0B3B4C8-59F8-3DD2-DB42-A837EDF117CB}"/>
              </a:ext>
            </a:extLst>
          </p:cNvPr>
          <p:cNvSpPr txBox="1"/>
          <p:nvPr/>
        </p:nvSpPr>
        <p:spPr>
          <a:xfrm>
            <a:off x="894887" y="666597"/>
            <a:ext cx="60941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400" b="1" dirty="0">
                <a:solidFill>
                  <a:srgbClr val="7030A0"/>
                </a:solidFill>
                <a:latin typeface="Dosis" panose="02010503020202060003" pitchFamily="50" charset="0"/>
              </a:rPr>
              <a:t>Usando Docker no desenvolvimento .NET</a:t>
            </a:r>
          </a:p>
        </p:txBody>
      </p:sp>
      <p:pic>
        <p:nvPicPr>
          <p:cNvPr id="2050" name="Picture 2" descr="Docker Logo and symbol, meaning, history, PNG, brand">
            <a:extLst>
              <a:ext uri="{FF2B5EF4-FFF2-40B4-BE49-F238E27FC236}">
                <a16:creationId xmlns:a16="http://schemas.microsoft.com/office/drawing/2014/main" id="{AAEC9FAA-9A10-B14B-7361-22AB1A3DF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87" y="2352907"/>
            <a:ext cx="3442938" cy="1936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7F1AE86-8B56-2AAE-AE72-7DEF53DD6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8114" y="2247306"/>
            <a:ext cx="723145" cy="334073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CE280CA3-28A8-173E-CCBD-0214886CFE54}"/>
              </a:ext>
            </a:extLst>
          </p:cNvPr>
          <p:cNvSpPr txBox="1"/>
          <p:nvPr/>
        </p:nvSpPr>
        <p:spPr>
          <a:xfrm>
            <a:off x="4873083" y="1509752"/>
            <a:ext cx="6963007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1800" b="1" dirty="0">
                <a:latin typeface="Dosis" panose="02010503020202060003" pitchFamily="50" charset="0"/>
              </a:rPr>
              <a:t>Por que falar sobre esta parceria (.NET x Docker) ?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pt-BR" sz="1800" b="1" dirty="0">
                <a:latin typeface="Dosis" panose="02010503020202060003" pitchFamily="50" charset="0"/>
              </a:rPr>
              <a:t>Não se entrega mais software como antigamente !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pt-BR" b="1" dirty="0">
                <a:latin typeface="Dosis" panose="02010503020202060003" pitchFamily="50" charset="0"/>
              </a:rPr>
              <a:t>Entregar software com qualidade é essencial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pt-BR" b="1" dirty="0">
                <a:latin typeface="Dosis" panose="02010503020202060003" pitchFamily="50" charset="0"/>
              </a:rPr>
              <a:t>Testar software em ambientes diferentes não garante que funciona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pt-BR" b="1" dirty="0">
                <a:latin typeface="Dosis" panose="02010503020202060003" pitchFamily="50" charset="0"/>
              </a:rPr>
              <a:t>Executar, provisionar e disponibilizar um novo hardware costumava levar dias, um processo muito cansativo. Com os containers Docker, a implantação leva alguns segundos. 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pt-BR" b="1" dirty="0">
                <a:latin typeface="Dosis" panose="02010503020202060003" pitchFamily="50" charset="0"/>
              </a:rPr>
              <a:t>Muitas vezes os responsáveis pela infraestrutura não liberam os recursos em tempo hábil, com contêineres você pode testar a tecnologia e construir o código, enquanto espera.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pt-BR" b="1" dirty="0">
                <a:latin typeface="Dosis" panose="02010503020202060003" pitchFamily="50" charset="0"/>
              </a:rPr>
              <a:t>Com o uso de aplicações em </a:t>
            </a:r>
            <a:r>
              <a:rPr lang="pt-BR" b="1" dirty="0" err="1">
                <a:latin typeface="Dosis" panose="02010503020202060003" pitchFamily="50" charset="0"/>
              </a:rPr>
              <a:t>Conteineres</a:t>
            </a:r>
            <a:r>
              <a:rPr lang="pt-BR" b="1" dirty="0">
                <a:latin typeface="Dosis" panose="02010503020202060003" pitchFamily="50" charset="0"/>
              </a:rPr>
              <a:t> podemos ganhar escalabilidade, aumentando o número de instâncias da aplicação sem necessidade de provisionar máquinas físicas ou virtuais para isto.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endParaRPr lang="pt-BR" sz="1800" b="1" dirty="0">
              <a:latin typeface="Dosis" panose="0201050302020206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68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F555295-5E19-F562-477A-D559B6320E3D}"/>
              </a:ext>
            </a:extLst>
          </p:cNvPr>
          <p:cNvSpPr txBox="1"/>
          <p:nvPr/>
        </p:nvSpPr>
        <p:spPr>
          <a:xfrm>
            <a:off x="894887" y="458486"/>
            <a:ext cx="60941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400" b="1" dirty="0">
                <a:solidFill>
                  <a:srgbClr val="7030A0"/>
                </a:solidFill>
                <a:latin typeface="Dosis" panose="02010503020202060003" pitchFamily="50" charset="0"/>
              </a:rPr>
              <a:t>O que é Docker 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2C7F2EC-8BB1-6ABB-2053-44537AA6EA0D}"/>
              </a:ext>
            </a:extLst>
          </p:cNvPr>
          <p:cNvSpPr txBox="1"/>
          <p:nvPr/>
        </p:nvSpPr>
        <p:spPr>
          <a:xfrm>
            <a:off x="894887" y="1115122"/>
            <a:ext cx="10337181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b="1">
                <a:latin typeface="Dosis" panose="02010503020202060003" pitchFamily="50" charset="0"/>
              </a:defRPr>
            </a:lvl1pPr>
          </a:lstStyle>
          <a:p>
            <a:r>
              <a:rPr lang="pt-BR" dirty="0"/>
              <a:t>Docker é uma plataforma aberta, criada com o objetivo de facilitar o desenvolvimento, a implantação e a execução de aplicações em ambientes isolados.</a:t>
            </a:r>
          </a:p>
          <a:p>
            <a:endParaRPr lang="pt-BR" dirty="0"/>
          </a:p>
          <a:p>
            <a:r>
              <a:rPr lang="pt-BR" dirty="0"/>
              <a:t>A principal diferença entre o Docker e uma máquina virtual, é que a VM tem o seu próprio sistema operacional, já o Docker compartilha o sistema operacional do host. </a:t>
            </a:r>
          </a:p>
          <a:p>
            <a:r>
              <a:rPr lang="pt-BR" dirty="0"/>
              <a:t>Com isto, um contêiner do Docker possui um tamanho muito menor que uma máquina virtual, além do que o seu consumo de recursos é muito menor.</a:t>
            </a:r>
          </a:p>
          <a:p>
            <a:endParaRPr lang="pt-BR" dirty="0"/>
          </a:p>
          <a:p>
            <a:r>
              <a:rPr lang="pt-BR" dirty="0"/>
              <a:t>Um container Docker é um pacote de software com todas as dependências necessárias para executar um aplicativo específico.</a:t>
            </a:r>
          </a:p>
          <a:p>
            <a:endParaRPr lang="pt-BR" dirty="0"/>
          </a:p>
          <a:p>
            <a:r>
              <a:rPr lang="pt-BR" dirty="0"/>
              <a:t>Sempre que um usuário executa uma imagem, um novo container é criado.</a:t>
            </a:r>
          </a:p>
          <a:p>
            <a:endParaRPr lang="pt-BR" dirty="0"/>
          </a:p>
          <a:p>
            <a:r>
              <a:rPr lang="pt-BR" dirty="0"/>
              <a:t>O principal atrativo do Docker é sua portabilidade. Ele permite que os usuários criem ou instalem um aplicativo complexo em uma máquina e tenham certeza de que funcionará nele !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4" name="Picture 2" descr="Docker Logo and symbol, meaning, history, PNG, brand">
            <a:extLst>
              <a:ext uri="{FF2B5EF4-FFF2-40B4-BE49-F238E27FC236}">
                <a16:creationId xmlns:a16="http://schemas.microsoft.com/office/drawing/2014/main" id="{5DA4AA23-EC59-8D79-0864-FF5BFEAA8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79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8662D42-87BA-C315-6E0C-D336EFA07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163" y="1148576"/>
            <a:ext cx="6076950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D7A2307-7CC0-8701-0A6B-4D21E55D411D}"/>
              </a:ext>
            </a:extLst>
          </p:cNvPr>
          <p:cNvSpPr txBox="1"/>
          <p:nvPr/>
        </p:nvSpPr>
        <p:spPr>
          <a:xfrm>
            <a:off x="7426712" y="1148576"/>
            <a:ext cx="39586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0" i="0" dirty="0">
                <a:effectLst/>
                <a:latin typeface="Helvetica Neue"/>
              </a:rPr>
              <a:t>O modelo de isolamento utilizado no Docker é a virtualização a nível do sistema operacional, um método de virtualização onde o kernel do sistema operacional permite que múltiplos processos sejam executados isoladamente no mesmo host. </a:t>
            </a:r>
          </a:p>
          <a:p>
            <a:endParaRPr lang="pt-BR" sz="2000" dirty="0">
              <a:latin typeface="Helvetica Neue"/>
            </a:endParaRPr>
          </a:p>
          <a:p>
            <a:r>
              <a:rPr lang="pt-BR" sz="2000" b="0" i="0" dirty="0">
                <a:effectLst/>
                <a:latin typeface="Helvetica Neue"/>
              </a:rPr>
              <a:t>Esses processos</a:t>
            </a:r>
            <a:r>
              <a:rPr lang="pt-BR" sz="2000" b="1" i="0" dirty="0">
                <a:solidFill>
                  <a:srgbClr val="FF0000"/>
                </a:solidFill>
                <a:effectLst/>
                <a:latin typeface="Helvetica Neue"/>
              </a:rPr>
              <a:t> isolados </a:t>
            </a:r>
            <a:r>
              <a:rPr lang="pt-BR" sz="2000" b="0" i="0" dirty="0">
                <a:effectLst/>
                <a:latin typeface="Helvetica Neue"/>
              </a:rPr>
              <a:t>em execução são denominados no Docker de container !</a:t>
            </a:r>
            <a:endParaRPr lang="pt-BR" sz="20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70CC4B1-9E74-933E-ABCB-2192C882FAF0}"/>
              </a:ext>
            </a:extLst>
          </p:cNvPr>
          <p:cNvSpPr txBox="1"/>
          <p:nvPr/>
        </p:nvSpPr>
        <p:spPr>
          <a:xfrm>
            <a:off x="671163" y="529723"/>
            <a:ext cx="60941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400" b="1" dirty="0">
                <a:solidFill>
                  <a:srgbClr val="7030A0"/>
                </a:solidFill>
                <a:latin typeface="Dosis" panose="02010503020202060003" pitchFamily="50" charset="0"/>
              </a:rPr>
              <a:t>Como funciona o seu isolamento</a:t>
            </a:r>
          </a:p>
        </p:txBody>
      </p:sp>
      <p:pic>
        <p:nvPicPr>
          <p:cNvPr id="4" name="Picture 2" descr="Docker Logo and symbol, meaning, history, PNG, brand">
            <a:extLst>
              <a:ext uri="{FF2B5EF4-FFF2-40B4-BE49-F238E27FC236}">
                <a16:creationId xmlns:a16="http://schemas.microsoft.com/office/drawing/2014/main" id="{A00596CA-31B8-55F9-B469-F3E889593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7434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FEA24AB-072F-632C-E7A7-C20EAF4C894A}"/>
              </a:ext>
            </a:extLst>
          </p:cNvPr>
          <p:cNvSpPr txBox="1"/>
          <p:nvPr/>
        </p:nvSpPr>
        <p:spPr>
          <a:xfrm>
            <a:off x="894886" y="406924"/>
            <a:ext cx="82838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400" b="1" dirty="0">
                <a:solidFill>
                  <a:srgbClr val="7030A0"/>
                </a:solidFill>
                <a:latin typeface="Dosis" panose="02010503020202060003" pitchFamily="50" charset="0"/>
              </a:rPr>
              <a:t>Mas eu só posso utilizar para </a:t>
            </a:r>
            <a:r>
              <a:rPr lang="pt-BR" sz="2800" b="1" dirty="0">
                <a:solidFill>
                  <a:srgbClr val="7030A0"/>
                </a:solidFill>
                <a:latin typeface="Dosis" panose="02010503020202060003" pitchFamily="50" charset="0"/>
              </a:rPr>
              <a:t>entregar</a:t>
            </a:r>
            <a:r>
              <a:rPr lang="pt-BR" sz="2400" b="1" dirty="0">
                <a:solidFill>
                  <a:srgbClr val="7030A0"/>
                </a:solidFill>
                <a:latin typeface="Dosis" panose="02010503020202060003" pitchFamily="50" charset="0"/>
              </a:rPr>
              <a:t> o meu software 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9F27509-24BF-8E16-3805-A7C08225EFCD}"/>
              </a:ext>
            </a:extLst>
          </p:cNvPr>
          <p:cNvSpPr txBox="1"/>
          <p:nvPr/>
        </p:nvSpPr>
        <p:spPr>
          <a:xfrm>
            <a:off x="894887" y="1115122"/>
            <a:ext cx="1033718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b="1">
                <a:latin typeface="Dosis" panose="02010503020202060003" pitchFamily="50" charset="0"/>
              </a:defRPr>
            </a:lvl1pPr>
          </a:lstStyle>
          <a:p>
            <a:r>
              <a:rPr lang="pt-BR" dirty="0"/>
              <a:t>Esta é uma coisa muito importante que o Docker permite, podemos utilizá-lo para instalar ferramentas que podemos utilizar para integrar nossos sistemas, sem precisar instalar tudo isso no nosso PC deixando-o lento e cheio de dependências que podem até deixa-lo lento ou ter conflitos de versões.</a:t>
            </a:r>
          </a:p>
          <a:p>
            <a:endParaRPr lang="pt-BR" dirty="0"/>
          </a:p>
          <a:p>
            <a:r>
              <a:rPr lang="pt-BR" dirty="0">
                <a:solidFill>
                  <a:srgbClr val="7030A0"/>
                </a:solidFill>
              </a:rPr>
              <a:t>Contêineres de gerenciadores de Bancos de Dados:</a:t>
            </a:r>
          </a:p>
          <a:p>
            <a:r>
              <a:rPr lang="pt-BR" dirty="0"/>
              <a:t>Microsoft </a:t>
            </a:r>
            <a:r>
              <a:rPr lang="pt-BR" dirty="0" err="1"/>
              <a:t>Sql</a:t>
            </a:r>
            <a:r>
              <a:rPr lang="pt-BR" dirty="0"/>
              <a:t> Server</a:t>
            </a:r>
          </a:p>
          <a:p>
            <a:r>
              <a:rPr lang="pt-BR" dirty="0"/>
              <a:t>Mongo </a:t>
            </a:r>
            <a:r>
              <a:rPr lang="pt-BR" dirty="0" err="1"/>
              <a:t>Db</a:t>
            </a:r>
            <a:endParaRPr lang="pt-BR" dirty="0"/>
          </a:p>
          <a:p>
            <a:r>
              <a:rPr lang="pt-BR" dirty="0" err="1"/>
              <a:t>MySql</a:t>
            </a:r>
            <a:endParaRPr lang="pt-BR" dirty="0"/>
          </a:p>
          <a:p>
            <a:r>
              <a:rPr lang="pt-BR" dirty="0"/>
              <a:t>Cassandra</a:t>
            </a:r>
          </a:p>
          <a:p>
            <a:r>
              <a:rPr lang="pt-BR" dirty="0"/>
              <a:t>Redis Cache</a:t>
            </a:r>
          </a:p>
          <a:p>
            <a:endParaRPr lang="pt-BR" dirty="0"/>
          </a:p>
          <a:p>
            <a:r>
              <a:rPr lang="pt-BR" dirty="0">
                <a:solidFill>
                  <a:srgbClr val="7030A0"/>
                </a:solidFill>
              </a:rPr>
              <a:t>Contêineres para utilização de filas:</a:t>
            </a:r>
          </a:p>
          <a:p>
            <a:r>
              <a:rPr lang="pt-BR" dirty="0" err="1"/>
              <a:t>RabbitMq</a:t>
            </a:r>
            <a:endParaRPr lang="pt-BR" dirty="0"/>
          </a:p>
          <a:p>
            <a:endParaRPr lang="pt-BR" dirty="0"/>
          </a:p>
          <a:p>
            <a:r>
              <a:rPr lang="pt-BR" dirty="0">
                <a:solidFill>
                  <a:srgbClr val="7030A0"/>
                </a:solidFill>
              </a:rPr>
              <a:t>Contêineres para Linguagens de programação</a:t>
            </a:r>
          </a:p>
          <a:p>
            <a:r>
              <a:rPr lang="pt-BR" dirty="0"/>
              <a:t>.NET, PHP, Go, Node, </a:t>
            </a:r>
            <a:r>
              <a:rPr lang="pt-BR" dirty="0" err="1"/>
              <a:t>Rust</a:t>
            </a:r>
            <a:r>
              <a:rPr lang="pt-BR" dirty="0"/>
              <a:t>, Python, até....Java !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6148" name="Picture 4" descr="Pensador Do Homem 3d Que Senta-se No Ponto De Interrogação Ilustração Stock  - Ilustração de postura, problema: 51902832">
            <a:extLst>
              <a:ext uri="{FF2B5EF4-FFF2-40B4-BE49-F238E27FC236}">
                <a16:creationId xmlns:a16="http://schemas.microsoft.com/office/drawing/2014/main" id="{C7352509-5C88-EF78-44D5-CD8CB3C72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0288" y="2790532"/>
            <a:ext cx="3679902" cy="3679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EDF7213-824E-E6CF-D8A9-2EDE43E7255F}"/>
              </a:ext>
            </a:extLst>
          </p:cNvPr>
          <p:cNvSpPr txBox="1"/>
          <p:nvPr/>
        </p:nvSpPr>
        <p:spPr>
          <a:xfrm>
            <a:off x="7035492" y="2324411"/>
            <a:ext cx="232038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000" b="1" dirty="0">
                <a:solidFill>
                  <a:srgbClr val="FF0000"/>
                </a:solidFill>
                <a:latin typeface="Dosis" panose="02010503020202060003" pitchFamily="50" charset="0"/>
              </a:rPr>
              <a:t>Por que eu instalei o XAMPP, SQL Server, e mais um monte de coisas no meu PC !</a:t>
            </a:r>
          </a:p>
        </p:txBody>
      </p:sp>
      <p:pic>
        <p:nvPicPr>
          <p:cNvPr id="5" name="Picture 2" descr="Docker Logo and symbol, meaning, history, PNG, brand">
            <a:extLst>
              <a:ext uri="{FF2B5EF4-FFF2-40B4-BE49-F238E27FC236}">
                <a16:creationId xmlns:a16="http://schemas.microsoft.com/office/drawing/2014/main" id="{38F431E6-1121-9BF3-13C2-301063A0E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53C2D82-5813-B44C-5800-BD8326C57A30}"/>
              </a:ext>
            </a:extLst>
          </p:cNvPr>
          <p:cNvSpPr txBox="1"/>
          <p:nvPr/>
        </p:nvSpPr>
        <p:spPr>
          <a:xfrm>
            <a:off x="8195683" y="468775"/>
            <a:ext cx="17507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FF0000"/>
                </a:solidFill>
                <a:latin typeface="Dosis" panose="02010503020202060003" pitchFamily="50" charset="0"/>
              </a:rPr>
              <a:t>NÃO !!</a:t>
            </a:r>
          </a:p>
        </p:txBody>
      </p:sp>
    </p:spTree>
    <p:extLst>
      <p:ext uri="{BB962C8B-B14F-4D97-AF65-F5344CB8AC3E}">
        <p14:creationId xmlns:p14="http://schemas.microsoft.com/office/powerpoint/2010/main" val="331675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ocker: Desvendando o DockerFile | Alura">
            <a:extLst>
              <a:ext uri="{FF2B5EF4-FFF2-40B4-BE49-F238E27FC236}">
                <a16:creationId xmlns:a16="http://schemas.microsoft.com/office/drawing/2014/main" id="{75A3822F-7A1A-4CAD-8F34-ABD1E7798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9745" y="3216737"/>
            <a:ext cx="731520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AEC3811-B805-3A1A-86D5-7306D1917DD9}"/>
              </a:ext>
            </a:extLst>
          </p:cNvPr>
          <p:cNvSpPr txBox="1"/>
          <p:nvPr/>
        </p:nvSpPr>
        <p:spPr>
          <a:xfrm>
            <a:off x="894887" y="666597"/>
            <a:ext cx="60941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400" b="1" dirty="0">
                <a:solidFill>
                  <a:srgbClr val="7030A0"/>
                </a:solidFill>
                <a:latin typeface="Dosis" panose="02010503020202060003" pitchFamily="50" charset="0"/>
              </a:rPr>
              <a:t>Antes de mais nada vamos entender: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0D955E1-C988-B86F-E31F-30FC1BC182AD}"/>
              </a:ext>
            </a:extLst>
          </p:cNvPr>
          <p:cNvSpPr txBox="1"/>
          <p:nvPr/>
        </p:nvSpPr>
        <p:spPr>
          <a:xfrm>
            <a:off x="935776" y="1365405"/>
            <a:ext cx="9089169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O que são imagens do Docker ?</a:t>
            </a: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As imagens do Docker, são compostas por sistemas de arquivos de camadas que ficam uma sobre as outras. Ela é a nossa base para construção de uma aplicação, contendo as camadas necessárias para a execução da aplicação.</a:t>
            </a:r>
          </a:p>
          <a:p>
            <a:pPr>
              <a:spcAft>
                <a:spcPts val="600"/>
              </a:spcAft>
            </a:pPr>
            <a:endParaRPr lang="pt-BR" b="1" dirty="0">
              <a:latin typeface="Dosis" panose="02010503020202060003" pitchFamily="50" charset="0"/>
            </a:endParaRP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E containers?</a:t>
            </a:r>
          </a:p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São instâncias daquela imagem que serão geradas para execução, podendo ser replicadas e instanciadas quantas vezes precisarmos.</a:t>
            </a:r>
          </a:p>
        </p:txBody>
      </p:sp>
      <p:pic>
        <p:nvPicPr>
          <p:cNvPr id="4" name="Picture 2" descr="Docker Logo and symbol, meaning, history, PNG, brand">
            <a:extLst>
              <a:ext uri="{FF2B5EF4-FFF2-40B4-BE49-F238E27FC236}">
                <a16:creationId xmlns:a16="http://schemas.microsoft.com/office/drawing/2014/main" id="{4192C20F-5DCC-113F-F09F-8EB525FDF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38495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198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E5E9F4F-6B53-8E62-0087-9463ADD40097}"/>
              </a:ext>
            </a:extLst>
          </p:cNvPr>
          <p:cNvSpPr txBox="1"/>
          <p:nvPr/>
        </p:nvSpPr>
        <p:spPr>
          <a:xfrm>
            <a:off x="894887" y="666597"/>
            <a:ext cx="60941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sz="2400" b="1" dirty="0">
                <a:solidFill>
                  <a:srgbClr val="7030A0"/>
                </a:solidFill>
                <a:latin typeface="Dosis" panose="02010503020202060003" pitchFamily="50" charset="0"/>
              </a:rPr>
              <a:t>Mas de onde vem as imagens?</a:t>
            </a:r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E425CDEF-4B79-3328-6A47-0E2AD097EE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9079057"/>
              </p:ext>
            </p:extLst>
          </p:nvPr>
        </p:nvGraphicFramePr>
        <p:xfrm>
          <a:off x="3048543" y="1971880"/>
          <a:ext cx="5724525" cy="461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24360" imgH="4610160" progId="PBrush">
                  <p:embed/>
                </p:oleObj>
              </mc:Choice>
              <mc:Fallback>
                <p:oleObj name="Bitmap Image" r:id="rId2" imgW="5724360" imgH="4610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48543" y="1971880"/>
                        <a:ext cx="5724525" cy="461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2703E59B-EFEB-CF44-021F-A2C8B204B895}"/>
              </a:ext>
            </a:extLst>
          </p:cNvPr>
          <p:cNvSpPr txBox="1"/>
          <p:nvPr/>
        </p:nvSpPr>
        <p:spPr>
          <a:xfrm>
            <a:off x="894887" y="1246833"/>
            <a:ext cx="90891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BR" b="1" dirty="0">
                <a:latin typeface="Dosis" panose="02010503020202060003" pitchFamily="50" charset="0"/>
              </a:rPr>
              <a:t>As imagens são disponibilizadas pelos seus criadores e em sua maioria inseridas no site </a:t>
            </a:r>
            <a:r>
              <a:rPr lang="pt-BR" b="1" dirty="0" err="1">
                <a:latin typeface="Dosis" panose="02010503020202060003" pitchFamily="50" charset="0"/>
              </a:rPr>
              <a:t>DockerHub</a:t>
            </a:r>
            <a:r>
              <a:rPr lang="pt-BR" b="1" dirty="0">
                <a:latin typeface="Dosis" panose="02010503020202060003" pitchFamily="50" charset="0"/>
              </a:rPr>
              <a:t>, que é onde existe um grande número de imagens base armazenadas e que também pode ser utilizado para que você suba as suas e disponibilize para uso.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AFA31B7D-DFA7-CF5D-B631-EB672DA76E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840" y="2288735"/>
            <a:ext cx="8747930" cy="4064695"/>
          </a:xfrm>
          <a:prstGeom prst="rect">
            <a:avLst/>
          </a:prstGeom>
        </p:spPr>
      </p:pic>
      <p:pic>
        <p:nvPicPr>
          <p:cNvPr id="10" name="Picture 2" descr="Docker Logo and symbol, meaning, history, PNG, brand">
            <a:extLst>
              <a:ext uri="{FF2B5EF4-FFF2-40B4-BE49-F238E27FC236}">
                <a16:creationId xmlns:a16="http://schemas.microsoft.com/office/drawing/2014/main" id="{03668762-2E58-87D4-6F87-F13BC4225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7062" y="49646"/>
            <a:ext cx="1529884" cy="8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4889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5247</TotalTime>
  <Words>2160</Words>
  <Application>Microsoft Office PowerPoint</Application>
  <PresentationFormat>Widescreen</PresentationFormat>
  <Paragraphs>224</Paragraphs>
  <Slides>25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6" baseType="lpstr">
      <vt:lpstr>Arial</vt:lpstr>
      <vt:lpstr>Calibri</vt:lpstr>
      <vt:lpstr>Calibri Light</vt:lpstr>
      <vt:lpstr>Dosis</vt:lpstr>
      <vt:lpstr>Helvetica Neue</vt:lpstr>
      <vt:lpstr>Muli</vt:lpstr>
      <vt:lpstr>Vani</vt:lpstr>
      <vt:lpstr>var(--ff-mono)</vt:lpstr>
      <vt:lpstr>Wingdings 3</vt:lpstr>
      <vt:lpstr>Tema do Office</vt:lpstr>
      <vt:lpstr>Bitmap Image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Letícia Spinardi</dc:creator>
  <cp:lastModifiedBy>MARCIO ROGERIO NIZZOLA</cp:lastModifiedBy>
  <cp:revision>40</cp:revision>
  <dcterms:created xsi:type="dcterms:W3CDTF">2020-02-08T17:19:12Z</dcterms:created>
  <dcterms:modified xsi:type="dcterms:W3CDTF">2022-12-16T23:47:49Z</dcterms:modified>
</cp:coreProperties>
</file>

<file path=docProps/thumbnail.jpeg>
</file>